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Montserrat"/>
      <p:regular r:id="rId79"/>
      <p:bold r:id="rId80"/>
      <p:italic r:id="rId81"/>
      <p:boldItalic r:id="rId82"/>
    </p:embeddedFont>
    <p:embeddedFont>
      <p:font typeface="Lat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ato-bold.fntdata"/><Relationship Id="rId83" Type="http://schemas.openxmlformats.org/officeDocument/2006/relationships/font" Target="fonts/Lato-regular.fntdata"/><Relationship Id="rId42" Type="http://schemas.openxmlformats.org/officeDocument/2006/relationships/slide" Target="slides/slide37.xml"/><Relationship Id="rId86" Type="http://schemas.openxmlformats.org/officeDocument/2006/relationships/font" Target="fonts/Lato-boldItalic.fntdata"/><Relationship Id="rId41" Type="http://schemas.openxmlformats.org/officeDocument/2006/relationships/slide" Target="slides/slide36.xml"/><Relationship Id="rId85" Type="http://schemas.openxmlformats.org/officeDocument/2006/relationships/font" Target="fonts/Lato-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Montserrat-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04ec9c7c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04ec9c7c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04ec9c7c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04ec9c7c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04ec9c7c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d04ec9c7c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04ec9c7c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04ec9c7c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04ec9c7c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d04ec9c7c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04ec9c7c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d04ec9c7c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04ec9c7c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04ec9c7c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04ec9c7c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04ec9c7c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04ec9c7c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04ec9c7c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04ec9c7c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d04ec9c7c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04ec9c7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04ec9c7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04ec9c7c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d04ec9c7c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d04ec9c7c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d04ec9c7c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04ec9c7c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d04ec9c7c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d04ec9c7c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d04ec9c7c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d04ec9c7c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d04ec9c7c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d04ec9c7c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d04ec9c7c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04ec9c7c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04ec9c7c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04ec9c7c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d04ec9c7c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04ec9c7c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04ec9c7c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d04ec9c7c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d04ec9c7c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04ec9c7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04ec9c7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d04ec9c7c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d04ec9c7c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d04ec9c7c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d04ec9c7c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d04ec9c7c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d04ec9c7c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d04ec9c7c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d04ec9c7c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04ec9c7ca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04ec9c7ca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d04ec9c7c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d04ec9c7c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d04ec9c7ca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d04ec9c7c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SWG : Secure Web Gateway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d04ec9c7c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d04ec9c7c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d04ec9c7c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d04ec9c7c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d04ec9c7ca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d04ec9c7ca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04ec9c7c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04ec9c7c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d04ec9c7ca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d04ec9c7ca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d04ec9c7ca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d04ec9c7ca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d04ec9c7ca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d04ec9c7ca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d04ec9c7ca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d04ec9c7ca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300">
                <a:solidFill>
                  <a:schemeClr val="dk1"/>
                </a:solidFill>
                <a:latin typeface="Lato"/>
                <a:ea typeface="Lato"/>
                <a:cs typeface="Lato"/>
                <a:sym typeface="Lato"/>
              </a:rPr>
              <a:t>La confidentialité se définit comme un ensemble de règles qui restreint l'accès aux informations. L'intégrité comme l'assurance que les informations sont fiables et précises. Et la disponibilité comme la garantie que les personnes autorisées bénéficient d’un accès fiable aux données.</a:t>
            </a:r>
            <a:endParaRPr sz="1300">
              <a:solidFill>
                <a:schemeClr val="dk1"/>
              </a:solidFill>
              <a:latin typeface="Lato"/>
              <a:ea typeface="Lato"/>
              <a:cs typeface="Lato"/>
              <a:sym typeface="Lato"/>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d04ec9c7ca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d04ec9c7ca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d04ec9c7ca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d04ec9c7ca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d04ec9c7ca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d04ec9c7ca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d04ec9c7ca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d04ec9c7ca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d04ec9c7c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d04ec9c7ca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d04ec9c7ca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d04ec9c7ca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04ec9c7c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d04ec9c7c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d04ec9c7ca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d04ec9c7ca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d04ec9c7ca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d04ec9c7ca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d04ec9c7c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d04ec9c7c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d04ec9c7ca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d04ec9c7ca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d04ec9c7c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d04ec9c7c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d04ec9c7c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d04ec9c7c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d04ec9c7c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d04ec9c7ca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d04ec9c7ca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d04ec9c7ca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d04ec9c7ca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d04ec9c7ca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d04ec9c7ca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d04ec9c7ca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04ec9c7c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04ec9c7c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d04ec9c7ca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d04ec9c7ca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d04ec9c7c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d04ec9c7c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d04ec9c7ca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d04ec9c7ca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d04ec9c7ca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d04ec9c7ca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d04ec9c7ca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d04ec9c7ca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d04ec9c7c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d04ec9c7ca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d04ec9c7c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d04ec9c7ca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d04ec9c7ca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d04ec9c7ca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d04ec9c7ca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d04ec9c7ca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d04ec9c7ca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d04ec9c7ca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04ec9c7c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04ec9c7c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d04ec9c7ca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d04ec9c7ca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d04ec9c7ca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d04ec9c7ca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d04ec9c7ca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d04ec9c7ca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d04ec9c7ca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d04ec9c7ca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04ec9c7c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d04ec9c7c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04ec9c7c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04ec9c7c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hyperlink" Target="https://www.cnil.fr/fr/securite-securiser-les-postes-de-travai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cloudflare.com/fr-fr/learning/access-management/what-is-a-secure-web-gateway/" TargetMode="Externa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aws.amazon.com/fr/what-is/ipse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hyperlink" Target="https://www.cnil.fr/fr/mots-de-passe-une-nouvelle-recommandation-pour-maitriser-sa-securite"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www.adikts.io/mieux-comprendre-ssh-et-lauthentification-par-cle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0.png"/><Relationship Id="rId4" Type="http://schemas.openxmlformats.org/officeDocument/2006/relationships/hyperlink" Target="https://www.youtube.com/watch?v=Sjo40en9Hn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github.com/Le-Minh-Phuc/PMSI/blob/main/TP5%20Cryptographie.pdf" TargetMode="External"/><Relationship Id="rId4" Type="http://schemas.openxmlformats.org/officeDocument/2006/relationships/hyperlink" Target="https://github.com/Le-Minh-Phuc/PMSI/blob/main/TP6%20Diffie%20Hellman.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Gestion des services internet</a:t>
            </a:r>
            <a:endParaRPr/>
          </a:p>
          <a:p>
            <a:pPr indent="0" lvl="0" marL="0" rtl="0" algn="l">
              <a:spcBef>
                <a:spcPts val="0"/>
              </a:spcBef>
              <a:spcAft>
                <a:spcPts val="0"/>
              </a:spcAft>
              <a:buNone/>
            </a:pPr>
            <a:r>
              <a:rPr lang="fr" sz="2000"/>
              <a:t>Cours 5 - La sécurité des services internet</a:t>
            </a:r>
            <a:endParaRPr sz="20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Formation à la sécurité</a:t>
            </a:r>
            <a:endParaRPr/>
          </a:p>
        </p:txBody>
      </p:sp>
      <p:sp>
        <p:nvSpPr>
          <p:cNvPr id="224" name="Google Shape;224;p22"/>
          <p:cNvSpPr txBox="1"/>
          <p:nvPr>
            <p:ph idx="1" type="body"/>
          </p:nvPr>
        </p:nvSpPr>
        <p:spPr>
          <a:xfrm>
            <a:off x="1347525" y="1567550"/>
            <a:ext cx="36960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Met en place des programmes de formation pour sensibiliser les employés aux bonnes pratiques en matière de sécurité, y compris la reconnaissance des menaces, la prévention des attaques par ingénierie sociale, et la manipulation sûre des données.</a:t>
            </a:r>
            <a:endParaRPr/>
          </a:p>
        </p:txBody>
      </p:sp>
      <p:pic>
        <p:nvPicPr>
          <p:cNvPr id="225" name="Google Shape;225;p22"/>
          <p:cNvPicPr preferRelativeResize="0"/>
          <p:nvPr/>
        </p:nvPicPr>
        <p:blipFill>
          <a:blip r:embed="rId3">
            <a:alphaModFix/>
          </a:blip>
          <a:stretch>
            <a:fillRect/>
          </a:stretch>
        </p:blipFill>
        <p:spPr>
          <a:xfrm>
            <a:off x="5592700" y="1511025"/>
            <a:ext cx="2841926" cy="2841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Mise à jour et patchs</a:t>
            </a:r>
            <a:endParaRPr/>
          </a:p>
        </p:txBody>
      </p:sp>
      <p:sp>
        <p:nvSpPr>
          <p:cNvPr id="231" name="Google Shape;231;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Définir des processus pour maintenir à jour les logiciels et les systèmes afin de remédier aux vulnérabilités de sécurité connues.</a:t>
            </a:r>
            <a:endParaRPr/>
          </a:p>
        </p:txBody>
      </p:sp>
      <p:pic>
        <p:nvPicPr>
          <p:cNvPr id="232" name="Google Shape;232;p23"/>
          <p:cNvPicPr preferRelativeResize="0"/>
          <p:nvPr/>
        </p:nvPicPr>
        <p:blipFill>
          <a:blip r:embed="rId3">
            <a:alphaModFix/>
          </a:blip>
          <a:stretch>
            <a:fillRect/>
          </a:stretch>
        </p:blipFill>
        <p:spPr>
          <a:xfrm>
            <a:off x="2346600" y="2339725"/>
            <a:ext cx="4450800" cy="250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p:nvPr/>
        </p:nvSpPr>
        <p:spPr>
          <a:xfrm>
            <a:off x="750500" y="2431650"/>
            <a:ext cx="4633200" cy="18612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 name="Google Shape;23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Sélection et gestion des fournisseurs</a:t>
            </a:r>
            <a:endParaRPr/>
          </a:p>
        </p:txBody>
      </p:sp>
      <p:sp>
        <p:nvSpPr>
          <p:cNvPr id="239" name="Google Shape;239;p24"/>
          <p:cNvSpPr txBox="1"/>
          <p:nvPr>
            <p:ph idx="1" type="body"/>
          </p:nvPr>
        </p:nvSpPr>
        <p:spPr>
          <a:xfrm>
            <a:off x="1297500" y="1567550"/>
            <a:ext cx="7038900" cy="68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Établir des critères de sécurité pour la sélection des fournisseurs et définit des processus de gestion des risques associés aux partenaires externes.</a:t>
            </a:r>
            <a:endParaRPr/>
          </a:p>
        </p:txBody>
      </p:sp>
      <p:sp>
        <p:nvSpPr>
          <p:cNvPr id="240" name="Google Shape;240;p24"/>
          <p:cNvSpPr/>
          <p:nvPr/>
        </p:nvSpPr>
        <p:spPr>
          <a:xfrm>
            <a:off x="1220825" y="2841925"/>
            <a:ext cx="1551000" cy="106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Entreprise</a:t>
            </a:r>
            <a:endParaRPr>
              <a:latin typeface="Lato"/>
              <a:ea typeface="Lato"/>
              <a:cs typeface="Lato"/>
              <a:sym typeface="Lato"/>
            </a:endParaRPr>
          </a:p>
        </p:txBody>
      </p:sp>
      <p:sp>
        <p:nvSpPr>
          <p:cNvPr id="241" name="Google Shape;241;p24"/>
          <p:cNvSpPr/>
          <p:nvPr/>
        </p:nvSpPr>
        <p:spPr>
          <a:xfrm>
            <a:off x="6297250" y="2373900"/>
            <a:ext cx="1551000" cy="106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Fournisseurs</a:t>
            </a:r>
            <a:endParaRPr>
              <a:latin typeface="Lato"/>
              <a:ea typeface="Lato"/>
              <a:cs typeface="Lato"/>
              <a:sym typeface="Lato"/>
            </a:endParaRPr>
          </a:p>
        </p:txBody>
      </p:sp>
      <p:sp>
        <p:nvSpPr>
          <p:cNvPr id="242" name="Google Shape;242;p24"/>
          <p:cNvSpPr/>
          <p:nvPr/>
        </p:nvSpPr>
        <p:spPr>
          <a:xfrm>
            <a:off x="6297250" y="3506975"/>
            <a:ext cx="1551000" cy="106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Sous traitants</a:t>
            </a:r>
            <a:endParaRPr>
              <a:latin typeface="Lato"/>
              <a:ea typeface="Lato"/>
              <a:cs typeface="Lato"/>
              <a:sym typeface="Lato"/>
            </a:endParaRPr>
          </a:p>
        </p:txBody>
      </p:sp>
      <p:cxnSp>
        <p:nvCxnSpPr>
          <p:cNvPr id="243" name="Google Shape;243;p24"/>
          <p:cNvCxnSpPr>
            <a:stCxn id="240" idx="3"/>
            <a:endCxn id="241" idx="1"/>
          </p:cNvCxnSpPr>
          <p:nvPr/>
        </p:nvCxnSpPr>
        <p:spPr>
          <a:xfrm flipH="1" rot="10800000">
            <a:off x="2771825" y="2904325"/>
            <a:ext cx="3525300" cy="468000"/>
          </a:xfrm>
          <a:prstGeom prst="straightConnector1">
            <a:avLst/>
          </a:prstGeom>
          <a:noFill/>
          <a:ln cap="flat" cmpd="sng" w="9525">
            <a:solidFill>
              <a:schemeClr val="dk2"/>
            </a:solidFill>
            <a:prstDash val="solid"/>
            <a:round/>
            <a:headEnd len="med" w="med" type="stealth"/>
            <a:tailEnd len="med" w="med" type="stealth"/>
          </a:ln>
        </p:spPr>
      </p:cxnSp>
      <p:cxnSp>
        <p:nvCxnSpPr>
          <p:cNvPr id="244" name="Google Shape;244;p24"/>
          <p:cNvCxnSpPr>
            <a:stCxn id="240" idx="3"/>
            <a:endCxn id="242" idx="1"/>
          </p:cNvCxnSpPr>
          <p:nvPr/>
        </p:nvCxnSpPr>
        <p:spPr>
          <a:xfrm>
            <a:off x="2771825" y="3372325"/>
            <a:ext cx="3525300" cy="665100"/>
          </a:xfrm>
          <a:prstGeom prst="straightConnector1">
            <a:avLst/>
          </a:prstGeom>
          <a:noFill/>
          <a:ln cap="flat" cmpd="sng" w="9525">
            <a:solidFill>
              <a:schemeClr val="dk2"/>
            </a:solidFill>
            <a:prstDash val="solid"/>
            <a:round/>
            <a:headEnd len="med" w="med" type="stealth"/>
            <a:tailEnd len="med" w="med" type="stealth"/>
          </a:ln>
        </p:spPr>
      </p:cxnSp>
      <p:sp>
        <p:nvSpPr>
          <p:cNvPr id="245" name="Google Shape;245;p24"/>
          <p:cNvSpPr/>
          <p:nvPr/>
        </p:nvSpPr>
        <p:spPr>
          <a:xfrm>
            <a:off x="4413000" y="2641775"/>
            <a:ext cx="600300" cy="6651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Data</a:t>
            </a:r>
            <a:endParaRPr sz="1200">
              <a:latin typeface="Lato"/>
              <a:ea typeface="Lato"/>
              <a:cs typeface="Lato"/>
              <a:sym typeface="Lato"/>
            </a:endParaRPr>
          </a:p>
        </p:txBody>
      </p:sp>
      <p:sp>
        <p:nvSpPr>
          <p:cNvPr id="246" name="Google Shape;246;p24"/>
          <p:cNvSpPr/>
          <p:nvPr/>
        </p:nvSpPr>
        <p:spPr>
          <a:xfrm>
            <a:off x="4413000" y="3434700"/>
            <a:ext cx="600300" cy="6651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Data</a:t>
            </a:r>
            <a:endParaRPr sz="12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cxnSp>
        <p:nvCxnSpPr>
          <p:cNvPr id="251" name="Google Shape;251;p25"/>
          <p:cNvCxnSpPr>
            <a:stCxn id="252" idx="3"/>
          </p:cNvCxnSpPr>
          <p:nvPr/>
        </p:nvCxnSpPr>
        <p:spPr>
          <a:xfrm>
            <a:off x="3972650" y="3452400"/>
            <a:ext cx="4132800" cy="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Cryptographie et protection des données</a:t>
            </a:r>
            <a:endParaRPr/>
          </a:p>
        </p:txBody>
      </p:sp>
      <p:sp>
        <p:nvSpPr>
          <p:cNvPr id="254" name="Google Shape;254;p25"/>
          <p:cNvSpPr txBox="1"/>
          <p:nvPr>
            <p:ph idx="1" type="body"/>
          </p:nvPr>
        </p:nvSpPr>
        <p:spPr>
          <a:xfrm>
            <a:off x="1297500" y="1567550"/>
            <a:ext cx="7038900" cy="914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Met en place des politiques concernant l'utilisation de la cryptographie pour protéger les données sensibles, en particulier lors de leur stockage, de leur transmission et de leur traitement.</a:t>
            </a:r>
            <a:endParaRPr/>
          </a:p>
        </p:txBody>
      </p:sp>
      <p:sp>
        <p:nvSpPr>
          <p:cNvPr id="255" name="Google Shape;255;p25"/>
          <p:cNvSpPr/>
          <p:nvPr/>
        </p:nvSpPr>
        <p:spPr>
          <a:xfrm>
            <a:off x="4773250" y="2922000"/>
            <a:ext cx="1050600" cy="10206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2" name="Google Shape;252;p25"/>
          <p:cNvSpPr/>
          <p:nvPr/>
        </p:nvSpPr>
        <p:spPr>
          <a:xfrm>
            <a:off x="2421650" y="2922000"/>
            <a:ext cx="1551000" cy="106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Entreprise</a:t>
            </a:r>
            <a:endParaRPr>
              <a:latin typeface="Lato"/>
              <a:ea typeface="Lato"/>
              <a:cs typeface="Lato"/>
              <a:sym typeface="Lato"/>
            </a:endParaRPr>
          </a:p>
        </p:txBody>
      </p:sp>
      <p:sp>
        <p:nvSpPr>
          <p:cNvPr id="256" name="Google Shape;256;p25"/>
          <p:cNvSpPr/>
          <p:nvPr/>
        </p:nvSpPr>
        <p:spPr>
          <a:xfrm>
            <a:off x="5003425" y="3109775"/>
            <a:ext cx="600300" cy="6651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Data</a:t>
            </a:r>
            <a:endParaRPr sz="1200">
              <a:latin typeface="Lato"/>
              <a:ea typeface="Lato"/>
              <a:cs typeface="Lato"/>
              <a:sym typeface="Lato"/>
            </a:endParaRPr>
          </a:p>
        </p:txBody>
      </p:sp>
      <p:sp>
        <p:nvSpPr>
          <p:cNvPr id="257" name="Google Shape;257;p25"/>
          <p:cNvSpPr txBox="1"/>
          <p:nvPr/>
        </p:nvSpPr>
        <p:spPr>
          <a:xfrm>
            <a:off x="4793264" y="2640549"/>
            <a:ext cx="11208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200">
                <a:solidFill>
                  <a:srgbClr val="FF0000"/>
                </a:solidFill>
                <a:latin typeface="Lato"/>
                <a:ea typeface="Lato"/>
                <a:cs typeface="Lato"/>
                <a:sym typeface="Lato"/>
              </a:rPr>
              <a:t>Chiffrement</a:t>
            </a:r>
            <a:endParaRPr b="1" sz="1200">
              <a:solidFill>
                <a:srgbClr val="FF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Conformité réglementaire</a:t>
            </a:r>
            <a:endParaRPr/>
          </a:p>
        </p:txBody>
      </p:sp>
      <p:sp>
        <p:nvSpPr>
          <p:cNvPr id="263" name="Google Shape;263;p26"/>
          <p:cNvSpPr txBox="1"/>
          <p:nvPr>
            <p:ph idx="1" type="body"/>
          </p:nvPr>
        </p:nvSpPr>
        <p:spPr>
          <a:xfrm>
            <a:off x="1297500" y="1567550"/>
            <a:ext cx="7038900" cy="86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S'assure que l'entreprise respecte les lois et réglementations en matière de sécurité des données et de confidentialité, en mettant en place des procédures de conformité et des audits réguliers.</a:t>
            </a:r>
            <a:endParaRPr/>
          </a:p>
        </p:txBody>
      </p:sp>
      <p:sp>
        <p:nvSpPr>
          <p:cNvPr id="264" name="Google Shape;264;p26"/>
          <p:cNvSpPr/>
          <p:nvPr/>
        </p:nvSpPr>
        <p:spPr>
          <a:xfrm>
            <a:off x="1502550" y="4252900"/>
            <a:ext cx="18414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Norme ISO 27001</a:t>
            </a:r>
            <a:endParaRPr>
              <a:latin typeface="Lato"/>
              <a:ea typeface="Lato"/>
              <a:cs typeface="Lato"/>
              <a:sym typeface="Lato"/>
            </a:endParaRPr>
          </a:p>
        </p:txBody>
      </p:sp>
      <p:sp>
        <p:nvSpPr>
          <p:cNvPr id="265" name="Google Shape;265;p26"/>
          <p:cNvSpPr/>
          <p:nvPr/>
        </p:nvSpPr>
        <p:spPr>
          <a:xfrm>
            <a:off x="3651300" y="4252900"/>
            <a:ext cx="18414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Norme ISO 27002</a:t>
            </a:r>
            <a:endParaRPr>
              <a:latin typeface="Lato"/>
              <a:ea typeface="Lato"/>
              <a:cs typeface="Lato"/>
              <a:sym typeface="Lato"/>
            </a:endParaRPr>
          </a:p>
        </p:txBody>
      </p:sp>
      <p:sp>
        <p:nvSpPr>
          <p:cNvPr id="266" name="Google Shape;266;p26"/>
          <p:cNvSpPr/>
          <p:nvPr/>
        </p:nvSpPr>
        <p:spPr>
          <a:xfrm>
            <a:off x="5800050" y="4252900"/>
            <a:ext cx="18414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RGPD</a:t>
            </a:r>
            <a:endParaRPr>
              <a:latin typeface="Lato"/>
              <a:ea typeface="Lato"/>
              <a:cs typeface="Lato"/>
              <a:sym typeface="Lato"/>
            </a:endParaRPr>
          </a:p>
        </p:txBody>
      </p:sp>
      <p:pic>
        <p:nvPicPr>
          <p:cNvPr id="267" name="Google Shape;267;p26"/>
          <p:cNvPicPr preferRelativeResize="0"/>
          <p:nvPr/>
        </p:nvPicPr>
        <p:blipFill>
          <a:blip r:embed="rId3">
            <a:alphaModFix/>
          </a:blip>
          <a:stretch>
            <a:fillRect/>
          </a:stretch>
        </p:blipFill>
        <p:spPr>
          <a:xfrm>
            <a:off x="1747502" y="2571750"/>
            <a:ext cx="2165649" cy="1323200"/>
          </a:xfrm>
          <a:prstGeom prst="rect">
            <a:avLst/>
          </a:prstGeom>
          <a:noFill/>
          <a:ln>
            <a:noFill/>
          </a:ln>
        </p:spPr>
      </p:pic>
      <p:pic>
        <p:nvPicPr>
          <p:cNvPr id="268" name="Google Shape;268;p26"/>
          <p:cNvPicPr preferRelativeResize="0"/>
          <p:nvPr/>
        </p:nvPicPr>
        <p:blipFill>
          <a:blip r:embed="rId4">
            <a:alphaModFix/>
          </a:blip>
          <a:stretch>
            <a:fillRect/>
          </a:stretch>
        </p:blipFill>
        <p:spPr>
          <a:xfrm>
            <a:off x="5174400" y="2433250"/>
            <a:ext cx="1600200" cy="160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Infrastructure des SI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L’Infrastructure des SI sécurisée</a:t>
            </a:r>
            <a:endParaRPr/>
          </a:p>
        </p:txBody>
      </p:sp>
      <p:sp>
        <p:nvSpPr>
          <p:cNvPr id="279" name="Google Shape;279;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politiques de sécurité en matière d'infrastructure visent à assurer la protection des éléments technologiques et physiques qui composent l'environnement informatique d'une entreprise.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L’Infrastructure des SI sécurisée</a:t>
            </a:r>
            <a:endParaRPr/>
          </a:p>
          <a:p>
            <a:pPr indent="0" lvl="0" marL="0" rtl="0" algn="l">
              <a:spcBef>
                <a:spcPts val="0"/>
              </a:spcBef>
              <a:spcAft>
                <a:spcPts val="0"/>
              </a:spcAft>
              <a:buNone/>
            </a:pPr>
            <a:r>
              <a:t/>
            </a:r>
            <a:endParaRPr/>
          </a:p>
        </p:txBody>
      </p:sp>
      <p:sp>
        <p:nvSpPr>
          <p:cNvPr id="285" name="Google Shape;285;p29"/>
          <p:cNvSpPr/>
          <p:nvPr/>
        </p:nvSpPr>
        <p:spPr>
          <a:xfrm>
            <a:off x="1297488" y="13078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Périmètre de sécurité</a:t>
            </a:r>
            <a:endParaRPr sz="1200">
              <a:latin typeface="Lato"/>
              <a:ea typeface="Lato"/>
              <a:cs typeface="Lato"/>
              <a:sym typeface="Lato"/>
            </a:endParaRPr>
          </a:p>
        </p:txBody>
      </p:sp>
      <p:sp>
        <p:nvSpPr>
          <p:cNvPr id="286" name="Google Shape;286;p29"/>
          <p:cNvSpPr/>
          <p:nvPr/>
        </p:nvSpPr>
        <p:spPr>
          <a:xfrm>
            <a:off x="3111013" y="13078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Contrôle d’accès réseau</a:t>
            </a:r>
            <a:endParaRPr sz="1200">
              <a:latin typeface="Lato"/>
              <a:ea typeface="Lato"/>
              <a:cs typeface="Lato"/>
              <a:sym typeface="Lato"/>
            </a:endParaRPr>
          </a:p>
        </p:txBody>
      </p:sp>
      <p:sp>
        <p:nvSpPr>
          <p:cNvPr id="287" name="Google Shape;287;p29"/>
          <p:cNvSpPr/>
          <p:nvPr/>
        </p:nvSpPr>
        <p:spPr>
          <a:xfrm>
            <a:off x="4924538" y="13078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Sécurité des serveurs</a:t>
            </a:r>
            <a:endParaRPr sz="1200">
              <a:latin typeface="Lato"/>
              <a:ea typeface="Lato"/>
              <a:cs typeface="Lato"/>
              <a:sym typeface="Lato"/>
            </a:endParaRPr>
          </a:p>
        </p:txBody>
      </p:sp>
      <p:sp>
        <p:nvSpPr>
          <p:cNvPr id="288" name="Google Shape;288;p29"/>
          <p:cNvSpPr/>
          <p:nvPr/>
        </p:nvSpPr>
        <p:spPr>
          <a:xfrm>
            <a:off x="6738063" y="13078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Sécurité des postes de travail</a:t>
            </a:r>
            <a:endParaRPr sz="1200">
              <a:latin typeface="Lato"/>
              <a:ea typeface="Lato"/>
              <a:cs typeface="Lato"/>
              <a:sym typeface="Lato"/>
            </a:endParaRPr>
          </a:p>
        </p:txBody>
      </p:sp>
      <p:sp>
        <p:nvSpPr>
          <p:cNvPr id="289" name="Google Shape;289;p29"/>
          <p:cNvSpPr/>
          <p:nvPr/>
        </p:nvSpPr>
        <p:spPr>
          <a:xfrm>
            <a:off x="1297488" y="20229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Surveillance et détection d’intrusions</a:t>
            </a:r>
            <a:endParaRPr sz="1200">
              <a:latin typeface="Lato"/>
              <a:ea typeface="Lato"/>
              <a:cs typeface="Lato"/>
              <a:sym typeface="Lato"/>
            </a:endParaRPr>
          </a:p>
        </p:txBody>
      </p:sp>
      <p:sp>
        <p:nvSpPr>
          <p:cNvPr id="290" name="Google Shape;290;p29"/>
          <p:cNvSpPr/>
          <p:nvPr/>
        </p:nvSpPr>
        <p:spPr>
          <a:xfrm>
            <a:off x="3111013" y="20229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Sécurité physique des équipements</a:t>
            </a:r>
            <a:endParaRPr sz="1200">
              <a:latin typeface="Lato"/>
              <a:ea typeface="Lato"/>
              <a:cs typeface="Lato"/>
              <a:sym typeface="Lato"/>
            </a:endParaRPr>
          </a:p>
        </p:txBody>
      </p:sp>
      <p:sp>
        <p:nvSpPr>
          <p:cNvPr id="291" name="Google Shape;291;p29"/>
          <p:cNvSpPr/>
          <p:nvPr/>
        </p:nvSpPr>
        <p:spPr>
          <a:xfrm>
            <a:off x="4924538" y="20229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Sécurité des communications</a:t>
            </a:r>
            <a:endParaRPr sz="1200">
              <a:latin typeface="Lato"/>
              <a:ea typeface="Lato"/>
              <a:cs typeface="Lato"/>
              <a:sym typeface="Lato"/>
            </a:endParaRPr>
          </a:p>
        </p:txBody>
      </p:sp>
      <p:sp>
        <p:nvSpPr>
          <p:cNvPr id="292" name="Google Shape;292;p29"/>
          <p:cNvSpPr/>
          <p:nvPr/>
        </p:nvSpPr>
        <p:spPr>
          <a:xfrm>
            <a:off x="6738063" y="20229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Gestion des vulnérabilités</a:t>
            </a:r>
            <a:endParaRPr sz="1200">
              <a:latin typeface="Lato"/>
              <a:ea typeface="Lato"/>
              <a:cs typeface="Lato"/>
              <a:sym typeface="Lato"/>
            </a:endParaRPr>
          </a:p>
        </p:txBody>
      </p:sp>
      <p:sp>
        <p:nvSpPr>
          <p:cNvPr id="293" name="Google Shape;293;p29"/>
          <p:cNvSpPr/>
          <p:nvPr/>
        </p:nvSpPr>
        <p:spPr>
          <a:xfrm>
            <a:off x="2157850" y="275567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Sauvegarde et récupération des données</a:t>
            </a:r>
            <a:endParaRPr sz="1200">
              <a:latin typeface="Lato"/>
              <a:ea typeface="Lato"/>
              <a:cs typeface="Lato"/>
              <a:sym typeface="Lato"/>
            </a:endParaRPr>
          </a:p>
        </p:txBody>
      </p:sp>
      <p:sp>
        <p:nvSpPr>
          <p:cNvPr id="294" name="Google Shape;294;p29"/>
          <p:cNvSpPr/>
          <p:nvPr/>
        </p:nvSpPr>
        <p:spPr>
          <a:xfrm>
            <a:off x="3971375" y="275567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Gestion des configurations</a:t>
            </a:r>
            <a:endParaRPr sz="1200">
              <a:latin typeface="Lato"/>
              <a:ea typeface="Lato"/>
              <a:cs typeface="Lato"/>
              <a:sym typeface="Lato"/>
            </a:endParaRPr>
          </a:p>
        </p:txBody>
      </p:sp>
      <p:sp>
        <p:nvSpPr>
          <p:cNvPr id="295" name="Google Shape;295;p29"/>
          <p:cNvSpPr/>
          <p:nvPr/>
        </p:nvSpPr>
        <p:spPr>
          <a:xfrm>
            <a:off x="5784900" y="275567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Politique de sécurité des réseaux sans fil</a:t>
            </a:r>
            <a:endParaRPr sz="12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Périmètre de sécurité</a:t>
            </a:r>
            <a:endParaRPr/>
          </a:p>
        </p:txBody>
      </p:sp>
      <p:sp>
        <p:nvSpPr>
          <p:cNvPr id="301" name="Google Shape;301;p30"/>
          <p:cNvSpPr txBox="1"/>
          <p:nvPr>
            <p:ph idx="1" type="body"/>
          </p:nvPr>
        </p:nvSpPr>
        <p:spPr>
          <a:xfrm>
            <a:off x="777175" y="1627450"/>
            <a:ext cx="1914600" cy="2405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Définir les limites physiques et logiques de l'infrastructure réseau de l'entreprise, y compris les pare-feu, les passerelles et les zones de confiance.</a:t>
            </a:r>
            <a:endParaRPr/>
          </a:p>
        </p:txBody>
      </p:sp>
      <p:pic>
        <p:nvPicPr>
          <p:cNvPr id="302" name="Google Shape;302;p30"/>
          <p:cNvPicPr preferRelativeResize="0"/>
          <p:nvPr/>
        </p:nvPicPr>
        <p:blipFill>
          <a:blip r:embed="rId3">
            <a:alphaModFix/>
          </a:blip>
          <a:stretch>
            <a:fillRect/>
          </a:stretch>
        </p:blipFill>
        <p:spPr>
          <a:xfrm>
            <a:off x="2954325" y="1063175"/>
            <a:ext cx="6091825" cy="3808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6" name="Shape 306"/>
        <p:cNvGrpSpPr/>
        <p:nvPr/>
      </p:nvGrpSpPr>
      <p:grpSpPr>
        <a:xfrm>
          <a:off x="0" y="0"/>
          <a:ext cx="0" cy="0"/>
          <a:chOff x="0" y="0"/>
          <a:chExt cx="0" cy="0"/>
        </a:xfrm>
      </p:grpSpPr>
      <p:sp>
        <p:nvSpPr>
          <p:cNvPr id="307" name="Google Shape;30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dk1"/>
                </a:solidFill>
              </a:rPr>
              <a:t>Contrôle d’accès réseau</a:t>
            </a:r>
            <a:endParaRPr>
              <a:solidFill>
                <a:schemeClr val="dk1"/>
              </a:solidFill>
            </a:endParaRPr>
          </a:p>
        </p:txBody>
      </p:sp>
      <p:sp>
        <p:nvSpPr>
          <p:cNvPr id="308" name="Google Shape;308;p31"/>
          <p:cNvSpPr txBox="1"/>
          <p:nvPr>
            <p:ph idx="1" type="body"/>
          </p:nvPr>
        </p:nvSpPr>
        <p:spPr>
          <a:xfrm>
            <a:off x="5493750" y="1857750"/>
            <a:ext cx="31530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solidFill>
                  <a:schemeClr val="dk1"/>
                </a:solidFill>
              </a:rPr>
              <a:t>Établir des règles pour contrôler l'accès aux réseaux internes et externes, avec des mécanismes tels que les listes de contrôle d'accès (ACL), les réseaux privés virtuels (VPN) et l'authentification multifactorielle.</a:t>
            </a:r>
            <a:endParaRPr>
              <a:solidFill>
                <a:schemeClr val="dk1"/>
              </a:solidFill>
            </a:endParaRPr>
          </a:p>
        </p:txBody>
      </p:sp>
      <p:pic>
        <p:nvPicPr>
          <p:cNvPr id="309" name="Google Shape;309;p31"/>
          <p:cNvPicPr preferRelativeResize="0"/>
          <p:nvPr/>
        </p:nvPicPr>
        <p:blipFill>
          <a:blip r:embed="rId3">
            <a:alphaModFix/>
          </a:blip>
          <a:stretch>
            <a:fillRect/>
          </a:stretch>
        </p:blipFill>
        <p:spPr>
          <a:xfrm>
            <a:off x="502650" y="1307850"/>
            <a:ext cx="4581525" cy="3514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Thèmes du cours</a:t>
            </a:r>
            <a:endParaRPr/>
          </a:p>
        </p:txBody>
      </p:sp>
      <p:sp>
        <p:nvSpPr>
          <p:cNvPr id="141" name="Google Shape;141;p14"/>
          <p:cNvSpPr/>
          <p:nvPr/>
        </p:nvSpPr>
        <p:spPr>
          <a:xfrm>
            <a:off x="1420950" y="1521150"/>
            <a:ext cx="2571900" cy="105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Politiques de sécurité des entreprises</a:t>
            </a:r>
            <a:endParaRPr>
              <a:latin typeface="Lato"/>
              <a:ea typeface="Lato"/>
              <a:cs typeface="Lato"/>
              <a:sym typeface="Lato"/>
            </a:endParaRPr>
          </a:p>
        </p:txBody>
      </p:sp>
      <p:sp>
        <p:nvSpPr>
          <p:cNvPr id="142" name="Google Shape;142;p14"/>
          <p:cNvSpPr/>
          <p:nvPr/>
        </p:nvSpPr>
        <p:spPr>
          <a:xfrm>
            <a:off x="5275900" y="1521150"/>
            <a:ext cx="2571900" cy="105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Infrastructure </a:t>
            </a:r>
            <a:endParaRPr>
              <a:latin typeface="Lato"/>
              <a:ea typeface="Lato"/>
              <a:cs typeface="Lato"/>
              <a:sym typeface="Lato"/>
            </a:endParaRPr>
          </a:p>
        </p:txBody>
      </p:sp>
      <p:sp>
        <p:nvSpPr>
          <p:cNvPr id="143" name="Google Shape;143;p14"/>
          <p:cNvSpPr/>
          <p:nvPr/>
        </p:nvSpPr>
        <p:spPr>
          <a:xfrm>
            <a:off x="3286050" y="3234575"/>
            <a:ext cx="2571900" cy="105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Cloisonnement</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Sécurité des serveurs</a:t>
            </a:r>
            <a:endParaRPr/>
          </a:p>
        </p:txBody>
      </p:sp>
      <p:sp>
        <p:nvSpPr>
          <p:cNvPr id="315" name="Google Shape;315;p32"/>
          <p:cNvSpPr txBox="1"/>
          <p:nvPr>
            <p:ph idx="1" type="body"/>
          </p:nvPr>
        </p:nvSpPr>
        <p:spPr>
          <a:xfrm>
            <a:off x="1297500" y="1567550"/>
            <a:ext cx="3025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Fixer des normes pour la configuration sécurisée des serveurs, y compris la désactivation des services non nécessaires, la gestion des correctifs et l'application de configurations de sécurité.</a:t>
            </a:r>
            <a:endParaRPr/>
          </a:p>
        </p:txBody>
      </p:sp>
      <p:pic>
        <p:nvPicPr>
          <p:cNvPr id="316" name="Google Shape;316;p32"/>
          <p:cNvPicPr preferRelativeResize="0"/>
          <p:nvPr/>
        </p:nvPicPr>
        <p:blipFill>
          <a:blip r:embed="rId3">
            <a:alphaModFix/>
          </a:blip>
          <a:stretch>
            <a:fillRect/>
          </a:stretch>
        </p:blipFill>
        <p:spPr>
          <a:xfrm>
            <a:off x="4930500" y="1140025"/>
            <a:ext cx="3560748" cy="3338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Sécurité des postes de travail</a:t>
            </a:r>
            <a:endParaRPr/>
          </a:p>
        </p:txBody>
      </p:sp>
      <p:sp>
        <p:nvSpPr>
          <p:cNvPr id="322" name="Google Shape;322;p33"/>
          <p:cNvSpPr txBox="1"/>
          <p:nvPr>
            <p:ph idx="1" type="body"/>
          </p:nvPr>
        </p:nvSpPr>
        <p:spPr>
          <a:xfrm>
            <a:off x="1297500" y="1567550"/>
            <a:ext cx="7038900" cy="603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fr"/>
              <a:t>Établir des politiques pour la configuration sécurisée des postes de travail, incluant les systèmes d'exploitation, les applications et la gestion des droits d'utilisateur.</a:t>
            </a:r>
            <a:endParaRPr/>
          </a:p>
        </p:txBody>
      </p:sp>
      <p:pic>
        <p:nvPicPr>
          <p:cNvPr id="323" name="Google Shape;323;p33"/>
          <p:cNvPicPr preferRelativeResize="0"/>
          <p:nvPr/>
        </p:nvPicPr>
        <p:blipFill>
          <a:blip r:embed="rId3">
            <a:alphaModFix/>
          </a:blip>
          <a:stretch>
            <a:fillRect/>
          </a:stretch>
        </p:blipFill>
        <p:spPr>
          <a:xfrm>
            <a:off x="2621700" y="2171450"/>
            <a:ext cx="3977500" cy="2341624"/>
          </a:xfrm>
          <a:prstGeom prst="rect">
            <a:avLst/>
          </a:prstGeom>
          <a:noFill/>
          <a:ln>
            <a:noFill/>
          </a:ln>
        </p:spPr>
      </p:pic>
      <p:sp>
        <p:nvSpPr>
          <p:cNvPr id="324" name="Google Shape;324;p33"/>
          <p:cNvSpPr txBox="1"/>
          <p:nvPr/>
        </p:nvSpPr>
        <p:spPr>
          <a:xfrm>
            <a:off x="2358950" y="4643150"/>
            <a:ext cx="45030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100" u="sng">
                <a:solidFill>
                  <a:schemeClr val="hlink"/>
                </a:solidFill>
                <a:latin typeface="Lato"/>
                <a:ea typeface="Lato"/>
                <a:cs typeface="Lato"/>
                <a:sym typeface="Lato"/>
                <a:hlinkClick r:id="rId4"/>
              </a:rPr>
              <a:t>https://www.cnil.fr/fr/securite-securiser-les-postes-de-travail</a:t>
            </a:r>
            <a:endParaRPr sz="9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Gestion des identités et des accès</a:t>
            </a:r>
            <a:endParaRPr/>
          </a:p>
        </p:txBody>
      </p:sp>
      <p:sp>
        <p:nvSpPr>
          <p:cNvPr id="330" name="Google Shape;330;p34"/>
          <p:cNvSpPr txBox="1"/>
          <p:nvPr>
            <p:ph idx="1" type="body"/>
          </p:nvPr>
        </p:nvSpPr>
        <p:spPr>
          <a:xfrm>
            <a:off x="1297500" y="1116150"/>
            <a:ext cx="7038900" cy="6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Mettre en place des procédures pour la création, la modification et la suppression des comptes d'utilisateurs, ainsi que la gestion des privilèges d'accès.</a:t>
            </a:r>
            <a:endParaRPr/>
          </a:p>
        </p:txBody>
      </p:sp>
      <p:sp>
        <p:nvSpPr>
          <p:cNvPr id="331" name="Google Shape;331;p34"/>
          <p:cNvSpPr/>
          <p:nvPr/>
        </p:nvSpPr>
        <p:spPr>
          <a:xfrm>
            <a:off x="3481200" y="2871975"/>
            <a:ext cx="2321700" cy="72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IAM</a:t>
            </a:r>
            <a:endParaRPr b="1" sz="1200">
              <a:latin typeface="Lato"/>
              <a:ea typeface="Lato"/>
              <a:cs typeface="Lato"/>
              <a:sym typeface="Lato"/>
            </a:endParaRPr>
          </a:p>
          <a:p>
            <a:pPr indent="0" lvl="0" marL="0" rtl="0" algn="ctr">
              <a:spcBef>
                <a:spcPts val="0"/>
              </a:spcBef>
              <a:spcAft>
                <a:spcPts val="0"/>
              </a:spcAft>
              <a:buNone/>
            </a:pPr>
            <a:r>
              <a:rPr lang="fr" sz="1000">
                <a:latin typeface="Lato"/>
                <a:ea typeface="Lato"/>
                <a:cs typeface="Lato"/>
                <a:sym typeface="Lato"/>
              </a:rPr>
              <a:t>(Identity and Access Management)</a:t>
            </a:r>
            <a:endParaRPr sz="1000">
              <a:latin typeface="Lato"/>
              <a:ea typeface="Lato"/>
              <a:cs typeface="Lato"/>
              <a:sym typeface="Lato"/>
            </a:endParaRPr>
          </a:p>
        </p:txBody>
      </p:sp>
      <p:sp>
        <p:nvSpPr>
          <p:cNvPr id="332" name="Google Shape;332;p34"/>
          <p:cNvSpPr/>
          <p:nvPr/>
        </p:nvSpPr>
        <p:spPr>
          <a:xfrm>
            <a:off x="1029600" y="1841275"/>
            <a:ext cx="1901400" cy="6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Traçabilité</a:t>
            </a:r>
            <a:endParaRPr>
              <a:latin typeface="Lato"/>
              <a:ea typeface="Lato"/>
              <a:cs typeface="Lato"/>
              <a:sym typeface="Lato"/>
            </a:endParaRPr>
          </a:p>
        </p:txBody>
      </p:sp>
      <p:sp>
        <p:nvSpPr>
          <p:cNvPr id="333" name="Google Shape;333;p34"/>
          <p:cNvSpPr/>
          <p:nvPr/>
        </p:nvSpPr>
        <p:spPr>
          <a:xfrm>
            <a:off x="3691350" y="1841275"/>
            <a:ext cx="1901400" cy="6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Authentification SSO</a:t>
            </a:r>
            <a:endParaRPr>
              <a:latin typeface="Lato"/>
              <a:ea typeface="Lato"/>
              <a:cs typeface="Lato"/>
              <a:sym typeface="Lato"/>
            </a:endParaRPr>
          </a:p>
        </p:txBody>
      </p:sp>
      <p:sp>
        <p:nvSpPr>
          <p:cNvPr id="334" name="Google Shape;334;p34"/>
          <p:cNvSpPr/>
          <p:nvPr/>
        </p:nvSpPr>
        <p:spPr>
          <a:xfrm>
            <a:off x="6503650" y="1841275"/>
            <a:ext cx="1901400" cy="6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des accès Web</a:t>
            </a:r>
            <a:endParaRPr>
              <a:latin typeface="Lato"/>
              <a:ea typeface="Lato"/>
              <a:cs typeface="Lato"/>
              <a:sym typeface="Lato"/>
            </a:endParaRPr>
          </a:p>
        </p:txBody>
      </p:sp>
      <p:sp>
        <p:nvSpPr>
          <p:cNvPr id="335" name="Google Shape;335;p34"/>
          <p:cNvSpPr/>
          <p:nvPr/>
        </p:nvSpPr>
        <p:spPr>
          <a:xfrm>
            <a:off x="6503650" y="2904650"/>
            <a:ext cx="1901400" cy="6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des comptes et privilèges</a:t>
            </a:r>
            <a:endParaRPr>
              <a:latin typeface="Lato"/>
              <a:ea typeface="Lato"/>
              <a:cs typeface="Lato"/>
              <a:sym typeface="Lato"/>
            </a:endParaRPr>
          </a:p>
        </p:txBody>
      </p:sp>
      <p:sp>
        <p:nvSpPr>
          <p:cNvPr id="336" name="Google Shape;336;p34"/>
          <p:cNvSpPr/>
          <p:nvPr/>
        </p:nvSpPr>
        <p:spPr>
          <a:xfrm>
            <a:off x="6503650" y="4125200"/>
            <a:ext cx="1901400" cy="6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Gouvernance des habilitations</a:t>
            </a:r>
            <a:endParaRPr>
              <a:latin typeface="Lato"/>
              <a:ea typeface="Lato"/>
              <a:cs typeface="Lato"/>
              <a:sym typeface="Lato"/>
            </a:endParaRPr>
          </a:p>
        </p:txBody>
      </p:sp>
      <p:sp>
        <p:nvSpPr>
          <p:cNvPr id="337" name="Google Shape;337;p34"/>
          <p:cNvSpPr/>
          <p:nvPr/>
        </p:nvSpPr>
        <p:spPr>
          <a:xfrm>
            <a:off x="3691350" y="4125225"/>
            <a:ext cx="1901400" cy="6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Authentification forte</a:t>
            </a:r>
            <a:endParaRPr>
              <a:latin typeface="Lato"/>
              <a:ea typeface="Lato"/>
              <a:cs typeface="Lato"/>
              <a:sym typeface="Lato"/>
            </a:endParaRPr>
          </a:p>
        </p:txBody>
      </p:sp>
      <p:sp>
        <p:nvSpPr>
          <p:cNvPr id="338" name="Google Shape;338;p34"/>
          <p:cNvSpPr/>
          <p:nvPr/>
        </p:nvSpPr>
        <p:spPr>
          <a:xfrm>
            <a:off x="1029600" y="4125200"/>
            <a:ext cx="1901400" cy="6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Cycle de vie des identités</a:t>
            </a:r>
            <a:endParaRPr>
              <a:latin typeface="Lato"/>
              <a:ea typeface="Lato"/>
              <a:cs typeface="Lato"/>
              <a:sym typeface="Lato"/>
            </a:endParaRPr>
          </a:p>
        </p:txBody>
      </p:sp>
      <p:sp>
        <p:nvSpPr>
          <p:cNvPr id="339" name="Google Shape;339;p34"/>
          <p:cNvSpPr/>
          <p:nvPr/>
        </p:nvSpPr>
        <p:spPr>
          <a:xfrm>
            <a:off x="1029600" y="2904638"/>
            <a:ext cx="1901400" cy="655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Provisioning</a:t>
            </a:r>
            <a:endParaRPr>
              <a:latin typeface="Lato"/>
              <a:ea typeface="Lato"/>
              <a:cs typeface="Lato"/>
              <a:sym typeface="Lato"/>
            </a:endParaRPr>
          </a:p>
        </p:txBody>
      </p:sp>
      <p:cxnSp>
        <p:nvCxnSpPr>
          <p:cNvPr id="340" name="Google Shape;340;p34"/>
          <p:cNvCxnSpPr>
            <a:stCxn id="331" idx="1"/>
            <a:endCxn id="332" idx="3"/>
          </p:cNvCxnSpPr>
          <p:nvPr/>
        </p:nvCxnSpPr>
        <p:spPr>
          <a:xfrm rot="10800000">
            <a:off x="2931000" y="2168775"/>
            <a:ext cx="550200" cy="1063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41" name="Google Shape;341;p34"/>
          <p:cNvCxnSpPr>
            <a:stCxn id="331" idx="1"/>
            <a:endCxn id="338" idx="3"/>
          </p:cNvCxnSpPr>
          <p:nvPr/>
        </p:nvCxnSpPr>
        <p:spPr>
          <a:xfrm flipH="1">
            <a:off x="2931000" y="3232275"/>
            <a:ext cx="550200" cy="12204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42" name="Google Shape;342;p34"/>
          <p:cNvCxnSpPr>
            <a:stCxn id="331" idx="1"/>
            <a:endCxn id="339" idx="3"/>
          </p:cNvCxnSpPr>
          <p:nvPr/>
        </p:nvCxnSpPr>
        <p:spPr>
          <a:xfrm flipH="1">
            <a:off x="2931000" y="3232275"/>
            <a:ext cx="550200" cy="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43" name="Google Shape;343;p34"/>
          <p:cNvCxnSpPr>
            <a:stCxn id="331" idx="0"/>
            <a:endCxn id="333" idx="2"/>
          </p:cNvCxnSpPr>
          <p:nvPr/>
        </p:nvCxnSpPr>
        <p:spPr>
          <a:xfrm rot="-5400000">
            <a:off x="4454550" y="2683875"/>
            <a:ext cx="375600" cy="600"/>
          </a:xfrm>
          <a:prstGeom prst="curvedConnector3">
            <a:avLst>
              <a:gd fmla="val 49987" name="adj1"/>
            </a:avLst>
          </a:prstGeom>
          <a:noFill/>
          <a:ln cap="flat" cmpd="sng" w="9525">
            <a:solidFill>
              <a:schemeClr val="dk2"/>
            </a:solidFill>
            <a:prstDash val="solid"/>
            <a:round/>
            <a:headEnd len="med" w="med" type="none"/>
            <a:tailEnd len="med" w="med" type="none"/>
          </a:ln>
        </p:spPr>
      </p:cxnSp>
      <p:cxnSp>
        <p:nvCxnSpPr>
          <p:cNvPr id="344" name="Google Shape;344;p34"/>
          <p:cNvCxnSpPr>
            <a:stCxn id="331" idx="2"/>
            <a:endCxn id="337" idx="0"/>
          </p:cNvCxnSpPr>
          <p:nvPr/>
        </p:nvCxnSpPr>
        <p:spPr>
          <a:xfrm flipH="1" rot="-5400000">
            <a:off x="4375950" y="3858675"/>
            <a:ext cx="532800" cy="600"/>
          </a:xfrm>
          <a:prstGeom prst="curvedConnector3">
            <a:avLst>
              <a:gd fmla="val 49986" name="adj1"/>
            </a:avLst>
          </a:prstGeom>
          <a:noFill/>
          <a:ln cap="flat" cmpd="sng" w="9525">
            <a:solidFill>
              <a:schemeClr val="dk2"/>
            </a:solidFill>
            <a:prstDash val="solid"/>
            <a:round/>
            <a:headEnd len="med" w="med" type="none"/>
            <a:tailEnd len="med" w="med" type="none"/>
          </a:ln>
        </p:spPr>
      </p:cxnSp>
      <p:cxnSp>
        <p:nvCxnSpPr>
          <p:cNvPr id="345" name="Google Shape;345;p34"/>
          <p:cNvCxnSpPr>
            <a:stCxn id="331" idx="3"/>
            <a:endCxn id="335" idx="1"/>
          </p:cNvCxnSpPr>
          <p:nvPr/>
        </p:nvCxnSpPr>
        <p:spPr>
          <a:xfrm>
            <a:off x="5802900" y="3232275"/>
            <a:ext cx="700800" cy="6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346" name="Google Shape;346;p34"/>
          <p:cNvCxnSpPr>
            <a:stCxn id="331" idx="3"/>
            <a:endCxn id="334" idx="1"/>
          </p:cNvCxnSpPr>
          <p:nvPr/>
        </p:nvCxnSpPr>
        <p:spPr>
          <a:xfrm flipH="1" rot="10800000">
            <a:off x="5802900" y="2168775"/>
            <a:ext cx="700800" cy="10635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347" name="Google Shape;347;p34"/>
          <p:cNvCxnSpPr>
            <a:stCxn id="331" idx="3"/>
            <a:endCxn id="336" idx="1"/>
          </p:cNvCxnSpPr>
          <p:nvPr/>
        </p:nvCxnSpPr>
        <p:spPr>
          <a:xfrm>
            <a:off x="5802900" y="3232275"/>
            <a:ext cx="700800" cy="1220400"/>
          </a:xfrm>
          <a:prstGeom prst="curvedConnector3">
            <a:avLst>
              <a:gd fmla="val 49996"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5"/>
          <p:cNvSpPr/>
          <p:nvPr/>
        </p:nvSpPr>
        <p:spPr>
          <a:xfrm>
            <a:off x="1433525" y="2276200"/>
            <a:ext cx="2829300" cy="236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HIDS</a:t>
            </a:r>
            <a:endParaRPr>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(Host Intrusion Detection Systems)</a:t>
            </a:r>
            <a:endParaRPr sz="1200">
              <a:latin typeface="Lato"/>
              <a:ea typeface="Lato"/>
              <a:cs typeface="Lato"/>
              <a:sym typeface="Lato"/>
            </a:endParaRPr>
          </a:p>
        </p:txBody>
      </p:sp>
      <p:sp>
        <p:nvSpPr>
          <p:cNvPr id="353" name="Google Shape;353;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Surveillance et détection d’intrusion</a:t>
            </a:r>
            <a:endParaRPr/>
          </a:p>
        </p:txBody>
      </p:sp>
      <p:sp>
        <p:nvSpPr>
          <p:cNvPr id="354" name="Google Shape;354;p35"/>
          <p:cNvSpPr txBox="1"/>
          <p:nvPr>
            <p:ph idx="1" type="body"/>
          </p:nvPr>
        </p:nvSpPr>
        <p:spPr>
          <a:xfrm>
            <a:off x="1297500" y="1567550"/>
            <a:ext cx="7038900" cy="65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Définir des mécanismes de surveillance en temps réel et de détection d'intrusion pour identifier les activités suspectes sur le réseau et les systèmes.</a:t>
            </a:r>
            <a:endParaRPr/>
          </a:p>
        </p:txBody>
      </p:sp>
      <p:sp>
        <p:nvSpPr>
          <p:cNvPr id="355" name="Google Shape;355;p35"/>
          <p:cNvSpPr/>
          <p:nvPr/>
        </p:nvSpPr>
        <p:spPr>
          <a:xfrm>
            <a:off x="5008250" y="2276200"/>
            <a:ext cx="3077400" cy="236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NIDS</a:t>
            </a:r>
            <a:endParaRPr>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(Network Intrusion Detection Systems)</a:t>
            </a:r>
            <a:endParaRPr sz="1200">
              <a:latin typeface="Lato"/>
              <a:ea typeface="Lato"/>
              <a:cs typeface="Lato"/>
              <a:sym typeface="Lato"/>
            </a:endParaRPr>
          </a:p>
        </p:txBody>
      </p:sp>
      <p:sp>
        <p:nvSpPr>
          <p:cNvPr id="356" name="Google Shape;356;p35"/>
          <p:cNvSpPr/>
          <p:nvPr/>
        </p:nvSpPr>
        <p:spPr>
          <a:xfrm>
            <a:off x="1581075" y="2992050"/>
            <a:ext cx="2591700" cy="260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Pare-feux</a:t>
            </a:r>
            <a:endParaRPr>
              <a:latin typeface="Lato"/>
              <a:ea typeface="Lato"/>
              <a:cs typeface="Lato"/>
              <a:sym typeface="Lato"/>
            </a:endParaRPr>
          </a:p>
        </p:txBody>
      </p:sp>
      <p:sp>
        <p:nvSpPr>
          <p:cNvPr id="357" name="Google Shape;357;p35"/>
          <p:cNvSpPr/>
          <p:nvPr/>
        </p:nvSpPr>
        <p:spPr>
          <a:xfrm>
            <a:off x="1581075" y="3697100"/>
            <a:ext cx="2591700" cy="260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Antivirus</a:t>
            </a:r>
            <a:endParaRPr>
              <a:latin typeface="Lato"/>
              <a:ea typeface="Lato"/>
              <a:cs typeface="Lato"/>
              <a:sym typeface="Lato"/>
            </a:endParaRPr>
          </a:p>
        </p:txBody>
      </p:sp>
      <p:sp>
        <p:nvSpPr>
          <p:cNvPr id="358" name="Google Shape;358;p35"/>
          <p:cNvSpPr/>
          <p:nvPr/>
        </p:nvSpPr>
        <p:spPr>
          <a:xfrm>
            <a:off x="1581075" y="3344575"/>
            <a:ext cx="2591700" cy="260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Malware spotters</a:t>
            </a:r>
            <a:endParaRPr>
              <a:latin typeface="Lato"/>
              <a:ea typeface="Lato"/>
              <a:cs typeface="Lato"/>
              <a:sym typeface="Lato"/>
            </a:endParaRPr>
          </a:p>
        </p:txBody>
      </p:sp>
      <p:sp>
        <p:nvSpPr>
          <p:cNvPr id="359" name="Google Shape;359;p35"/>
          <p:cNvSpPr/>
          <p:nvPr/>
        </p:nvSpPr>
        <p:spPr>
          <a:xfrm>
            <a:off x="5261000" y="2992050"/>
            <a:ext cx="2591700" cy="260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Dragon</a:t>
            </a:r>
            <a:endParaRPr>
              <a:latin typeface="Lato"/>
              <a:ea typeface="Lato"/>
              <a:cs typeface="Lato"/>
              <a:sym typeface="Lato"/>
            </a:endParaRPr>
          </a:p>
        </p:txBody>
      </p:sp>
      <p:sp>
        <p:nvSpPr>
          <p:cNvPr id="360" name="Google Shape;360;p35"/>
          <p:cNvSpPr/>
          <p:nvPr/>
        </p:nvSpPr>
        <p:spPr>
          <a:xfrm>
            <a:off x="5261000" y="3344575"/>
            <a:ext cx="2591700" cy="260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ISSRealSecure</a:t>
            </a:r>
            <a:endParaRPr sz="1200">
              <a:latin typeface="Lato"/>
              <a:ea typeface="Lato"/>
              <a:cs typeface="Lato"/>
              <a:sym typeface="Lato"/>
            </a:endParaRPr>
          </a:p>
        </p:txBody>
      </p:sp>
      <p:sp>
        <p:nvSpPr>
          <p:cNvPr id="361" name="Google Shape;361;p35"/>
          <p:cNvSpPr/>
          <p:nvPr/>
        </p:nvSpPr>
        <p:spPr>
          <a:xfrm>
            <a:off x="5261000" y="4049625"/>
            <a:ext cx="2591700" cy="260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NetRanger</a:t>
            </a:r>
            <a:endParaRPr sz="1200">
              <a:latin typeface="Lato"/>
              <a:ea typeface="Lato"/>
              <a:cs typeface="Lato"/>
              <a:sym typeface="Lato"/>
            </a:endParaRPr>
          </a:p>
        </p:txBody>
      </p:sp>
      <p:sp>
        <p:nvSpPr>
          <p:cNvPr id="362" name="Google Shape;362;p35"/>
          <p:cNvSpPr/>
          <p:nvPr/>
        </p:nvSpPr>
        <p:spPr>
          <a:xfrm>
            <a:off x="5261000" y="3697100"/>
            <a:ext cx="2591700" cy="260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Snort</a:t>
            </a:r>
            <a:endParaRPr sz="12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Sécurité physique des équipements</a:t>
            </a:r>
            <a:endParaRPr/>
          </a:p>
        </p:txBody>
      </p:sp>
      <p:sp>
        <p:nvSpPr>
          <p:cNvPr id="368" name="Google Shape;368;p36"/>
          <p:cNvSpPr txBox="1"/>
          <p:nvPr>
            <p:ph idx="1" type="body"/>
          </p:nvPr>
        </p:nvSpPr>
        <p:spPr>
          <a:xfrm>
            <a:off x="1297500" y="1567550"/>
            <a:ext cx="7038900" cy="62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Élaborer des politiques pour la protection physique des équipements informatiques, y compris les centres de données, les serveurs, les routeurs et les commutateurs.</a:t>
            </a:r>
            <a:endParaRPr/>
          </a:p>
        </p:txBody>
      </p:sp>
      <p:pic>
        <p:nvPicPr>
          <p:cNvPr id="369" name="Google Shape;369;p36"/>
          <p:cNvPicPr preferRelativeResize="0"/>
          <p:nvPr/>
        </p:nvPicPr>
        <p:blipFill>
          <a:blip r:embed="rId3">
            <a:alphaModFix/>
          </a:blip>
          <a:stretch>
            <a:fillRect/>
          </a:stretch>
        </p:blipFill>
        <p:spPr>
          <a:xfrm>
            <a:off x="312500" y="2571750"/>
            <a:ext cx="2953575" cy="1969050"/>
          </a:xfrm>
          <a:prstGeom prst="rect">
            <a:avLst/>
          </a:prstGeom>
          <a:noFill/>
          <a:ln>
            <a:noFill/>
          </a:ln>
        </p:spPr>
      </p:pic>
      <p:pic>
        <p:nvPicPr>
          <p:cNvPr id="370" name="Google Shape;370;p36"/>
          <p:cNvPicPr preferRelativeResize="0"/>
          <p:nvPr/>
        </p:nvPicPr>
        <p:blipFill>
          <a:blip r:embed="rId4">
            <a:alphaModFix/>
          </a:blip>
          <a:stretch>
            <a:fillRect/>
          </a:stretch>
        </p:blipFill>
        <p:spPr>
          <a:xfrm>
            <a:off x="3365975" y="2830787"/>
            <a:ext cx="2901951" cy="1450975"/>
          </a:xfrm>
          <a:prstGeom prst="rect">
            <a:avLst/>
          </a:prstGeom>
          <a:noFill/>
          <a:ln>
            <a:noFill/>
          </a:ln>
        </p:spPr>
      </p:pic>
      <p:pic>
        <p:nvPicPr>
          <p:cNvPr id="371" name="Google Shape;371;p36"/>
          <p:cNvPicPr preferRelativeResize="0"/>
          <p:nvPr/>
        </p:nvPicPr>
        <p:blipFill>
          <a:blip r:embed="rId5">
            <a:alphaModFix/>
          </a:blip>
          <a:stretch>
            <a:fillRect/>
          </a:stretch>
        </p:blipFill>
        <p:spPr>
          <a:xfrm>
            <a:off x="6367826" y="2698225"/>
            <a:ext cx="2571274" cy="17160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Sécurité des communications</a:t>
            </a:r>
            <a:endParaRPr/>
          </a:p>
        </p:txBody>
      </p:sp>
      <p:sp>
        <p:nvSpPr>
          <p:cNvPr id="377" name="Google Shape;377;p37"/>
          <p:cNvSpPr txBox="1"/>
          <p:nvPr>
            <p:ph idx="1" type="body"/>
          </p:nvPr>
        </p:nvSpPr>
        <p:spPr>
          <a:xfrm>
            <a:off x="1297500" y="1207300"/>
            <a:ext cx="7038900" cy="75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Mettre en place des protocoles de sécurité pour protéger les communications internes et externes, y compris le chiffrement des données en transit.</a:t>
            </a:r>
            <a:endParaRPr/>
          </a:p>
        </p:txBody>
      </p:sp>
      <p:cxnSp>
        <p:nvCxnSpPr>
          <p:cNvPr id="378" name="Google Shape;378;p37"/>
          <p:cNvCxnSpPr>
            <a:stCxn id="379" idx="3"/>
          </p:cNvCxnSpPr>
          <p:nvPr/>
        </p:nvCxnSpPr>
        <p:spPr>
          <a:xfrm>
            <a:off x="2848500" y="3234050"/>
            <a:ext cx="4132800" cy="0"/>
          </a:xfrm>
          <a:prstGeom prst="straightConnector1">
            <a:avLst/>
          </a:prstGeom>
          <a:noFill/>
          <a:ln cap="flat" cmpd="sng" w="9525">
            <a:solidFill>
              <a:schemeClr val="dk2"/>
            </a:solidFill>
            <a:prstDash val="solid"/>
            <a:round/>
            <a:headEnd len="med" w="med" type="none"/>
            <a:tailEnd len="med" w="med" type="triangle"/>
          </a:ln>
        </p:spPr>
      </p:cxnSp>
      <p:sp>
        <p:nvSpPr>
          <p:cNvPr id="380" name="Google Shape;380;p37"/>
          <p:cNvSpPr/>
          <p:nvPr/>
        </p:nvSpPr>
        <p:spPr>
          <a:xfrm>
            <a:off x="3649100" y="2902000"/>
            <a:ext cx="1050600" cy="10206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9" name="Google Shape;379;p37"/>
          <p:cNvSpPr/>
          <p:nvPr/>
        </p:nvSpPr>
        <p:spPr>
          <a:xfrm>
            <a:off x="1297500" y="2225300"/>
            <a:ext cx="1551000" cy="201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Entreprise</a:t>
            </a:r>
            <a:endParaRPr>
              <a:latin typeface="Lato"/>
              <a:ea typeface="Lato"/>
              <a:cs typeface="Lato"/>
              <a:sym typeface="Lato"/>
            </a:endParaRPr>
          </a:p>
        </p:txBody>
      </p:sp>
      <p:sp>
        <p:nvSpPr>
          <p:cNvPr id="381" name="Google Shape;381;p37"/>
          <p:cNvSpPr/>
          <p:nvPr/>
        </p:nvSpPr>
        <p:spPr>
          <a:xfrm>
            <a:off x="3879275" y="3089775"/>
            <a:ext cx="600300" cy="6651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Data</a:t>
            </a:r>
            <a:endParaRPr sz="900">
              <a:latin typeface="Lato"/>
              <a:ea typeface="Lato"/>
              <a:cs typeface="Lato"/>
              <a:sym typeface="Lato"/>
            </a:endParaRPr>
          </a:p>
          <a:p>
            <a:pPr indent="0" lvl="0" marL="0" rtl="0" algn="ctr">
              <a:spcBef>
                <a:spcPts val="0"/>
              </a:spcBef>
              <a:spcAft>
                <a:spcPts val="0"/>
              </a:spcAft>
              <a:buNone/>
            </a:pPr>
            <a:r>
              <a:rPr lang="fr" sz="900">
                <a:latin typeface="Lato"/>
                <a:ea typeface="Lato"/>
                <a:cs typeface="Lato"/>
                <a:sym typeface="Lato"/>
              </a:rPr>
              <a:t>In Transit</a:t>
            </a:r>
            <a:endParaRPr sz="900">
              <a:latin typeface="Lato"/>
              <a:ea typeface="Lato"/>
              <a:cs typeface="Lato"/>
              <a:sym typeface="Lato"/>
            </a:endParaRPr>
          </a:p>
        </p:txBody>
      </p:sp>
      <p:sp>
        <p:nvSpPr>
          <p:cNvPr id="382" name="Google Shape;382;p37"/>
          <p:cNvSpPr txBox="1"/>
          <p:nvPr/>
        </p:nvSpPr>
        <p:spPr>
          <a:xfrm>
            <a:off x="3340645" y="2621693"/>
            <a:ext cx="17376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200">
                <a:solidFill>
                  <a:srgbClr val="FF0000"/>
                </a:solidFill>
                <a:latin typeface="Lato"/>
                <a:ea typeface="Lato"/>
                <a:cs typeface="Lato"/>
                <a:sym typeface="Lato"/>
              </a:rPr>
              <a:t>Chiffrement SSL/TLS</a:t>
            </a:r>
            <a:endParaRPr b="1" sz="1200">
              <a:solidFill>
                <a:srgbClr val="FF0000"/>
              </a:solidFill>
              <a:latin typeface="Lato"/>
              <a:ea typeface="Lato"/>
              <a:cs typeface="Lato"/>
              <a:sym typeface="Lato"/>
            </a:endParaRPr>
          </a:p>
        </p:txBody>
      </p:sp>
      <p:sp>
        <p:nvSpPr>
          <p:cNvPr id="383" name="Google Shape;383;p37"/>
          <p:cNvSpPr/>
          <p:nvPr/>
        </p:nvSpPr>
        <p:spPr>
          <a:xfrm>
            <a:off x="1772850" y="3432300"/>
            <a:ext cx="600300" cy="6651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Data</a:t>
            </a:r>
            <a:endParaRPr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At Rest</a:t>
            </a:r>
            <a:endParaRPr sz="1200">
              <a:latin typeface="Lato"/>
              <a:ea typeface="Lato"/>
              <a:cs typeface="Lato"/>
              <a:sym typeface="Lato"/>
            </a:endParaRPr>
          </a:p>
        </p:txBody>
      </p:sp>
      <p:sp>
        <p:nvSpPr>
          <p:cNvPr id="384" name="Google Shape;384;p37"/>
          <p:cNvSpPr/>
          <p:nvPr/>
        </p:nvSpPr>
        <p:spPr>
          <a:xfrm>
            <a:off x="1671125" y="3372300"/>
            <a:ext cx="790800" cy="8004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5" name="Google Shape;385;p37"/>
          <p:cNvSpPr txBox="1"/>
          <p:nvPr/>
        </p:nvSpPr>
        <p:spPr>
          <a:xfrm>
            <a:off x="1197730" y="3089771"/>
            <a:ext cx="17376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Chiffrement</a:t>
            </a:r>
            <a:endParaRPr b="1" sz="1200">
              <a:solidFill>
                <a:srgbClr val="FF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Gestion des vulnérabilités</a:t>
            </a:r>
            <a:endParaRPr/>
          </a:p>
        </p:txBody>
      </p:sp>
      <p:sp>
        <p:nvSpPr>
          <p:cNvPr id="391" name="Google Shape;391;p38"/>
          <p:cNvSpPr txBox="1"/>
          <p:nvPr>
            <p:ph idx="1" type="body"/>
          </p:nvPr>
        </p:nvSpPr>
        <p:spPr>
          <a:xfrm>
            <a:off x="1297500" y="1167300"/>
            <a:ext cx="7038900" cy="60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Établir des procédures pour l'évaluation régulière des vulnérabilités de l'infrastructure et la mise en œuvre des correctifs nécessaires.</a:t>
            </a:r>
            <a:endParaRPr/>
          </a:p>
        </p:txBody>
      </p:sp>
      <p:pic>
        <p:nvPicPr>
          <p:cNvPr id="392" name="Google Shape;392;p38"/>
          <p:cNvPicPr preferRelativeResize="0"/>
          <p:nvPr/>
        </p:nvPicPr>
        <p:blipFill>
          <a:blip r:embed="rId3">
            <a:alphaModFix/>
          </a:blip>
          <a:stretch>
            <a:fillRect/>
          </a:stretch>
        </p:blipFill>
        <p:spPr>
          <a:xfrm>
            <a:off x="2561451" y="1851250"/>
            <a:ext cx="4113100" cy="3207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Sauvegarde et récupération des données</a:t>
            </a:r>
            <a:endParaRPr/>
          </a:p>
        </p:txBody>
      </p:sp>
      <p:sp>
        <p:nvSpPr>
          <p:cNvPr id="398" name="Google Shape;398;p39"/>
          <p:cNvSpPr txBox="1"/>
          <p:nvPr>
            <p:ph idx="1" type="body"/>
          </p:nvPr>
        </p:nvSpPr>
        <p:spPr>
          <a:xfrm>
            <a:off x="1297500" y="156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Fixer des politiques pour la sauvegarde régulière des données critiques, ainsi que des plans de récupération en cas de sinistre pour assurer la continuité des opérations.</a:t>
            </a:r>
            <a:endParaRPr/>
          </a:p>
        </p:txBody>
      </p:sp>
      <p:pic>
        <p:nvPicPr>
          <p:cNvPr id="399" name="Google Shape;399;p39"/>
          <p:cNvPicPr preferRelativeResize="0"/>
          <p:nvPr/>
        </p:nvPicPr>
        <p:blipFill>
          <a:blip r:embed="rId3">
            <a:alphaModFix/>
          </a:blip>
          <a:stretch>
            <a:fillRect/>
          </a:stretch>
        </p:blipFill>
        <p:spPr>
          <a:xfrm>
            <a:off x="2476850" y="2363875"/>
            <a:ext cx="4190309" cy="23570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Gestion des configurations</a:t>
            </a:r>
            <a:endParaRPr/>
          </a:p>
        </p:txBody>
      </p:sp>
      <p:sp>
        <p:nvSpPr>
          <p:cNvPr id="405" name="Google Shape;405;p40"/>
          <p:cNvSpPr txBox="1"/>
          <p:nvPr>
            <p:ph idx="1" type="body"/>
          </p:nvPr>
        </p:nvSpPr>
        <p:spPr>
          <a:xfrm>
            <a:off x="1297500" y="1567550"/>
            <a:ext cx="7038900" cy="73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Mettre en place des politiques pour la gestion centralisée et sécurisée des configurations des équipements, y compris la documentation des paramètres de sécurité.</a:t>
            </a:r>
            <a:endParaRPr/>
          </a:p>
        </p:txBody>
      </p:sp>
      <p:pic>
        <p:nvPicPr>
          <p:cNvPr id="406" name="Google Shape;406;p40"/>
          <p:cNvPicPr preferRelativeResize="0"/>
          <p:nvPr/>
        </p:nvPicPr>
        <p:blipFill>
          <a:blip r:embed="rId3">
            <a:alphaModFix/>
          </a:blip>
          <a:stretch>
            <a:fillRect/>
          </a:stretch>
        </p:blipFill>
        <p:spPr>
          <a:xfrm>
            <a:off x="1939675" y="2410775"/>
            <a:ext cx="5264649" cy="2297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Politique de sécurité des réseaux sans fil</a:t>
            </a:r>
            <a:endParaRPr/>
          </a:p>
        </p:txBody>
      </p:sp>
      <p:sp>
        <p:nvSpPr>
          <p:cNvPr id="412" name="Google Shape;412;p41"/>
          <p:cNvSpPr txBox="1"/>
          <p:nvPr>
            <p:ph idx="1" type="body"/>
          </p:nvPr>
        </p:nvSpPr>
        <p:spPr>
          <a:xfrm>
            <a:off x="1297500" y="1567550"/>
            <a:ext cx="7038900" cy="66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Définir des règles pour la sécurisation des réseaux sans fil, y compris l'utilisation de protocoles de chiffrement forts et la gestion des accès.</a:t>
            </a:r>
            <a:endParaRPr/>
          </a:p>
        </p:txBody>
      </p:sp>
      <p:sp>
        <p:nvSpPr>
          <p:cNvPr id="413" name="Google Shape;413;p41"/>
          <p:cNvSpPr/>
          <p:nvPr/>
        </p:nvSpPr>
        <p:spPr>
          <a:xfrm>
            <a:off x="930650" y="2571750"/>
            <a:ext cx="1000800" cy="370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WEP</a:t>
            </a:r>
            <a:endParaRPr>
              <a:latin typeface="Lato"/>
              <a:ea typeface="Lato"/>
              <a:cs typeface="Lato"/>
              <a:sym typeface="Lato"/>
            </a:endParaRPr>
          </a:p>
        </p:txBody>
      </p:sp>
      <p:sp>
        <p:nvSpPr>
          <p:cNvPr id="414" name="Google Shape;414;p41"/>
          <p:cNvSpPr/>
          <p:nvPr/>
        </p:nvSpPr>
        <p:spPr>
          <a:xfrm>
            <a:off x="2003675" y="3274525"/>
            <a:ext cx="1000800" cy="370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WPA</a:t>
            </a:r>
            <a:endParaRPr>
              <a:latin typeface="Lato"/>
              <a:ea typeface="Lato"/>
              <a:cs typeface="Lato"/>
              <a:sym typeface="Lato"/>
            </a:endParaRPr>
          </a:p>
        </p:txBody>
      </p:sp>
      <p:sp>
        <p:nvSpPr>
          <p:cNvPr id="415" name="Google Shape;415;p41"/>
          <p:cNvSpPr/>
          <p:nvPr/>
        </p:nvSpPr>
        <p:spPr>
          <a:xfrm>
            <a:off x="1255450" y="3967300"/>
            <a:ext cx="1000800" cy="370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WPA2</a:t>
            </a:r>
            <a:endParaRPr>
              <a:latin typeface="Lato"/>
              <a:ea typeface="Lato"/>
              <a:cs typeface="Lato"/>
              <a:sym typeface="Lato"/>
            </a:endParaRPr>
          </a:p>
        </p:txBody>
      </p:sp>
      <p:sp>
        <p:nvSpPr>
          <p:cNvPr id="416" name="Google Shape;416;p41"/>
          <p:cNvSpPr/>
          <p:nvPr/>
        </p:nvSpPr>
        <p:spPr>
          <a:xfrm>
            <a:off x="3078975" y="2638700"/>
            <a:ext cx="1000800" cy="370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802.1X</a:t>
            </a:r>
            <a:endParaRPr>
              <a:latin typeface="Lato"/>
              <a:ea typeface="Lato"/>
              <a:cs typeface="Lato"/>
              <a:sym typeface="Lato"/>
            </a:endParaRPr>
          </a:p>
        </p:txBody>
      </p:sp>
      <p:sp>
        <p:nvSpPr>
          <p:cNvPr id="417" name="Google Shape;417;p41"/>
          <p:cNvSpPr/>
          <p:nvPr/>
        </p:nvSpPr>
        <p:spPr>
          <a:xfrm>
            <a:off x="3791750" y="3644725"/>
            <a:ext cx="1000800" cy="370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802.11i</a:t>
            </a:r>
            <a:endParaRPr>
              <a:latin typeface="Lato"/>
              <a:ea typeface="Lato"/>
              <a:cs typeface="Lato"/>
              <a:sym typeface="Lato"/>
            </a:endParaRPr>
          </a:p>
        </p:txBody>
      </p:sp>
      <p:sp>
        <p:nvSpPr>
          <p:cNvPr id="418" name="Google Shape;418;p41"/>
          <p:cNvSpPr/>
          <p:nvPr/>
        </p:nvSpPr>
        <p:spPr>
          <a:xfrm>
            <a:off x="5084925" y="2794250"/>
            <a:ext cx="1000800" cy="370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SSID Broadcast</a:t>
            </a:r>
            <a:endParaRPr sz="1200">
              <a:latin typeface="Lato"/>
              <a:ea typeface="Lato"/>
              <a:cs typeface="Lato"/>
              <a:sym typeface="Lato"/>
            </a:endParaRPr>
          </a:p>
        </p:txBody>
      </p:sp>
      <p:sp>
        <p:nvSpPr>
          <p:cNvPr id="419" name="Google Shape;419;p41"/>
          <p:cNvSpPr/>
          <p:nvPr/>
        </p:nvSpPr>
        <p:spPr>
          <a:xfrm>
            <a:off x="5657625" y="3644725"/>
            <a:ext cx="1000800" cy="370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WPA3</a:t>
            </a:r>
            <a:endParaRPr>
              <a:latin typeface="Lato"/>
              <a:ea typeface="Lato"/>
              <a:cs typeface="Lato"/>
              <a:sym typeface="Lato"/>
            </a:endParaRPr>
          </a:p>
        </p:txBody>
      </p:sp>
      <p:sp>
        <p:nvSpPr>
          <p:cNvPr id="420" name="Google Shape;420;p41"/>
          <p:cNvSpPr/>
          <p:nvPr/>
        </p:nvSpPr>
        <p:spPr>
          <a:xfrm>
            <a:off x="6958500" y="2491150"/>
            <a:ext cx="1000800" cy="370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UPnP</a:t>
            </a:r>
            <a:endParaRPr sz="1200">
              <a:latin typeface="Lato"/>
              <a:ea typeface="Lato"/>
              <a:cs typeface="Lato"/>
              <a:sym typeface="Lato"/>
            </a:endParaRPr>
          </a:p>
        </p:txBody>
      </p:sp>
      <p:sp>
        <p:nvSpPr>
          <p:cNvPr id="421" name="Google Shape;421;p41"/>
          <p:cNvSpPr/>
          <p:nvPr/>
        </p:nvSpPr>
        <p:spPr>
          <a:xfrm>
            <a:off x="7066200" y="4044650"/>
            <a:ext cx="1270200" cy="618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Administration à distance</a:t>
            </a:r>
            <a:endParaRPr sz="12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Politiques de sécurité des entreprises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2"/>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Cloisonnement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cloisonnement</a:t>
            </a:r>
            <a:endParaRPr/>
          </a:p>
        </p:txBody>
      </p:sp>
      <p:sp>
        <p:nvSpPr>
          <p:cNvPr id="432" name="Google Shape;432;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cloisonnement, également connu sous le nom de segmentation réseau, est une stratégie de sécurité visant à diviser le réseau informatique en zones distinctes, généralement basées sur la confiance et la sensibilité des données. Les politiques de sécurité en matière de cloisonnement visent à définir les règles et les procédures permettant de contrôler et de sécuriser les communications entre ces zones.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éléments du cloisonnement</a:t>
            </a:r>
            <a:endParaRPr/>
          </a:p>
          <a:p>
            <a:pPr indent="0" lvl="0" marL="0" rtl="0" algn="l">
              <a:spcBef>
                <a:spcPts val="0"/>
              </a:spcBef>
              <a:spcAft>
                <a:spcPts val="0"/>
              </a:spcAft>
              <a:buNone/>
            </a:pPr>
            <a:r>
              <a:t/>
            </a:r>
            <a:endParaRPr/>
          </a:p>
        </p:txBody>
      </p:sp>
      <p:sp>
        <p:nvSpPr>
          <p:cNvPr id="438" name="Google Shape;438;p44"/>
          <p:cNvSpPr/>
          <p:nvPr/>
        </p:nvSpPr>
        <p:spPr>
          <a:xfrm>
            <a:off x="1297488" y="13078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Classification des données</a:t>
            </a:r>
            <a:endParaRPr sz="1200">
              <a:latin typeface="Lato"/>
              <a:ea typeface="Lato"/>
              <a:cs typeface="Lato"/>
              <a:sym typeface="Lato"/>
            </a:endParaRPr>
          </a:p>
        </p:txBody>
      </p:sp>
      <p:sp>
        <p:nvSpPr>
          <p:cNvPr id="439" name="Google Shape;439;p44"/>
          <p:cNvSpPr/>
          <p:nvPr/>
        </p:nvSpPr>
        <p:spPr>
          <a:xfrm>
            <a:off x="3111013" y="13078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Définition des zones de confiance</a:t>
            </a:r>
            <a:endParaRPr sz="1200">
              <a:latin typeface="Lato"/>
              <a:ea typeface="Lato"/>
              <a:cs typeface="Lato"/>
              <a:sym typeface="Lato"/>
            </a:endParaRPr>
          </a:p>
        </p:txBody>
      </p:sp>
      <p:sp>
        <p:nvSpPr>
          <p:cNvPr id="440" name="Google Shape;440;p44"/>
          <p:cNvSpPr/>
          <p:nvPr/>
        </p:nvSpPr>
        <p:spPr>
          <a:xfrm>
            <a:off x="4924538" y="13078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Listes de contrôle d’accès (ACL)</a:t>
            </a:r>
            <a:endParaRPr sz="1200">
              <a:latin typeface="Lato"/>
              <a:ea typeface="Lato"/>
              <a:cs typeface="Lato"/>
              <a:sym typeface="Lato"/>
            </a:endParaRPr>
          </a:p>
        </p:txBody>
      </p:sp>
      <p:sp>
        <p:nvSpPr>
          <p:cNvPr id="441" name="Google Shape;441;p44"/>
          <p:cNvSpPr/>
          <p:nvPr/>
        </p:nvSpPr>
        <p:spPr>
          <a:xfrm>
            <a:off x="6738063" y="13078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Pare-Feu</a:t>
            </a:r>
            <a:endParaRPr sz="1200">
              <a:latin typeface="Lato"/>
              <a:ea typeface="Lato"/>
              <a:cs typeface="Lato"/>
              <a:sym typeface="Lato"/>
            </a:endParaRPr>
          </a:p>
        </p:txBody>
      </p:sp>
      <p:sp>
        <p:nvSpPr>
          <p:cNvPr id="442" name="Google Shape;442;p44"/>
          <p:cNvSpPr/>
          <p:nvPr/>
        </p:nvSpPr>
        <p:spPr>
          <a:xfrm>
            <a:off x="1297500" y="20406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Sécurisation des passerelles</a:t>
            </a:r>
            <a:endParaRPr sz="1200">
              <a:latin typeface="Lato"/>
              <a:ea typeface="Lato"/>
              <a:cs typeface="Lato"/>
              <a:sym typeface="Lato"/>
            </a:endParaRPr>
          </a:p>
        </p:txBody>
      </p:sp>
      <p:sp>
        <p:nvSpPr>
          <p:cNvPr id="443" name="Google Shape;443;p44"/>
          <p:cNvSpPr/>
          <p:nvPr/>
        </p:nvSpPr>
        <p:spPr>
          <a:xfrm>
            <a:off x="3111025" y="20406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Isolation des environnements (test, prod..)</a:t>
            </a:r>
            <a:endParaRPr sz="1200">
              <a:latin typeface="Lato"/>
              <a:ea typeface="Lato"/>
              <a:cs typeface="Lato"/>
              <a:sym typeface="Lato"/>
            </a:endParaRPr>
          </a:p>
        </p:txBody>
      </p:sp>
      <p:sp>
        <p:nvSpPr>
          <p:cNvPr id="444" name="Google Shape;444;p44"/>
          <p:cNvSpPr/>
          <p:nvPr/>
        </p:nvSpPr>
        <p:spPr>
          <a:xfrm>
            <a:off x="4924550" y="20406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Authentification et autorisation</a:t>
            </a:r>
            <a:endParaRPr sz="1200">
              <a:latin typeface="Lato"/>
              <a:ea typeface="Lato"/>
              <a:cs typeface="Lato"/>
              <a:sym typeface="Lato"/>
            </a:endParaRPr>
          </a:p>
        </p:txBody>
      </p:sp>
      <p:sp>
        <p:nvSpPr>
          <p:cNvPr id="445" name="Google Shape;445;p44"/>
          <p:cNvSpPr/>
          <p:nvPr/>
        </p:nvSpPr>
        <p:spPr>
          <a:xfrm>
            <a:off x="6738075" y="20406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Surveillance du trafic interzone</a:t>
            </a:r>
            <a:endParaRPr sz="1200">
              <a:latin typeface="Lato"/>
              <a:ea typeface="Lato"/>
              <a:cs typeface="Lato"/>
              <a:sym typeface="Lato"/>
            </a:endParaRPr>
          </a:p>
        </p:txBody>
      </p:sp>
      <p:sp>
        <p:nvSpPr>
          <p:cNvPr id="446" name="Google Shape;446;p44"/>
          <p:cNvSpPr/>
          <p:nvPr/>
        </p:nvSpPr>
        <p:spPr>
          <a:xfrm>
            <a:off x="2157875" y="27734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Segmentation réseau basée sur les rôles</a:t>
            </a:r>
            <a:endParaRPr sz="1200">
              <a:latin typeface="Lato"/>
              <a:ea typeface="Lato"/>
              <a:cs typeface="Lato"/>
              <a:sym typeface="Lato"/>
            </a:endParaRPr>
          </a:p>
        </p:txBody>
      </p:sp>
      <p:sp>
        <p:nvSpPr>
          <p:cNvPr id="447" name="Google Shape;447;p44"/>
          <p:cNvSpPr/>
          <p:nvPr/>
        </p:nvSpPr>
        <p:spPr>
          <a:xfrm>
            <a:off x="3971400" y="27734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Gestion des identités et des accès</a:t>
            </a:r>
            <a:endParaRPr sz="1200">
              <a:latin typeface="Lato"/>
              <a:ea typeface="Lato"/>
              <a:cs typeface="Lato"/>
              <a:sym typeface="Lato"/>
            </a:endParaRPr>
          </a:p>
        </p:txBody>
      </p:sp>
      <p:sp>
        <p:nvSpPr>
          <p:cNvPr id="448" name="Google Shape;448;p44"/>
          <p:cNvSpPr/>
          <p:nvPr/>
        </p:nvSpPr>
        <p:spPr>
          <a:xfrm>
            <a:off x="5784925" y="27734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Cryptographie</a:t>
            </a:r>
            <a:endParaRPr sz="12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5"/>
          <p:cNvSpPr/>
          <p:nvPr/>
        </p:nvSpPr>
        <p:spPr>
          <a:xfrm>
            <a:off x="1297500" y="2225300"/>
            <a:ext cx="5316900" cy="243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Entreprise</a:t>
            </a:r>
            <a:endParaRPr>
              <a:latin typeface="Lato"/>
              <a:ea typeface="Lato"/>
              <a:cs typeface="Lato"/>
              <a:sym typeface="Lato"/>
            </a:endParaRPr>
          </a:p>
        </p:txBody>
      </p:sp>
      <p:sp>
        <p:nvSpPr>
          <p:cNvPr id="454" name="Google Shape;454;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Classification des données</a:t>
            </a:r>
            <a:endParaRPr/>
          </a:p>
        </p:txBody>
      </p:sp>
      <p:sp>
        <p:nvSpPr>
          <p:cNvPr id="455" name="Google Shape;455;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Établir des critères pour classer les données en fonction de leur sensibilité, en distinguant par exemple entre les données publiques, internes et confidentielles.</a:t>
            </a:r>
            <a:endParaRPr/>
          </a:p>
        </p:txBody>
      </p:sp>
      <p:sp>
        <p:nvSpPr>
          <p:cNvPr id="456" name="Google Shape;456;p45"/>
          <p:cNvSpPr/>
          <p:nvPr/>
        </p:nvSpPr>
        <p:spPr>
          <a:xfrm>
            <a:off x="1561050" y="3032075"/>
            <a:ext cx="1470900" cy="121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Réseau privé</a:t>
            </a:r>
            <a:endParaRPr>
              <a:latin typeface="Lato"/>
              <a:ea typeface="Lato"/>
              <a:cs typeface="Lato"/>
              <a:sym typeface="Lato"/>
            </a:endParaRPr>
          </a:p>
        </p:txBody>
      </p:sp>
      <p:sp>
        <p:nvSpPr>
          <p:cNvPr id="457" name="Google Shape;457;p45"/>
          <p:cNvSpPr/>
          <p:nvPr/>
        </p:nvSpPr>
        <p:spPr>
          <a:xfrm>
            <a:off x="3644775" y="3032075"/>
            <a:ext cx="1470900" cy="121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Réseau public</a:t>
            </a:r>
            <a:endParaRPr>
              <a:latin typeface="Lato"/>
              <a:ea typeface="Lato"/>
              <a:cs typeface="Lato"/>
              <a:sym typeface="Lato"/>
            </a:endParaRPr>
          </a:p>
        </p:txBody>
      </p:sp>
      <p:sp>
        <p:nvSpPr>
          <p:cNvPr id="458" name="Google Shape;458;p45"/>
          <p:cNvSpPr/>
          <p:nvPr/>
        </p:nvSpPr>
        <p:spPr>
          <a:xfrm>
            <a:off x="6816925" y="2363925"/>
            <a:ext cx="2079000" cy="2179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Monde extérieur</a:t>
            </a:r>
            <a:endParaRPr>
              <a:latin typeface="Lato"/>
              <a:ea typeface="Lato"/>
              <a:cs typeface="Lato"/>
              <a:sym typeface="Lato"/>
            </a:endParaRPr>
          </a:p>
        </p:txBody>
      </p:sp>
      <p:sp>
        <p:nvSpPr>
          <p:cNvPr id="459" name="Google Shape;459;p45"/>
          <p:cNvSpPr/>
          <p:nvPr/>
        </p:nvSpPr>
        <p:spPr>
          <a:xfrm>
            <a:off x="1787850" y="3379975"/>
            <a:ext cx="1004100" cy="712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Données confidentielles</a:t>
            </a:r>
            <a:endParaRPr sz="900">
              <a:latin typeface="Lato"/>
              <a:ea typeface="Lato"/>
              <a:cs typeface="Lato"/>
              <a:sym typeface="Lato"/>
            </a:endParaRPr>
          </a:p>
        </p:txBody>
      </p:sp>
      <p:sp>
        <p:nvSpPr>
          <p:cNvPr id="460" name="Google Shape;460;p45"/>
          <p:cNvSpPr/>
          <p:nvPr/>
        </p:nvSpPr>
        <p:spPr>
          <a:xfrm>
            <a:off x="3878175" y="3379975"/>
            <a:ext cx="1004100" cy="712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Données internes</a:t>
            </a:r>
            <a:endParaRPr sz="900">
              <a:latin typeface="Lato"/>
              <a:ea typeface="Lato"/>
              <a:cs typeface="Lato"/>
              <a:sym typeface="Lato"/>
            </a:endParaRPr>
          </a:p>
        </p:txBody>
      </p:sp>
      <p:sp>
        <p:nvSpPr>
          <p:cNvPr id="461" name="Google Shape;461;p45"/>
          <p:cNvSpPr/>
          <p:nvPr/>
        </p:nvSpPr>
        <p:spPr>
          <a:xfrm>
            <a:off x="7354375" y="3379975"/>
            <a:ext cx="1004100" cy="712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Données publiques</a:t>
            </a:r>
            <a:endParaRPr sz="900">
              <a:latin typeface="Lato"/>
              <a:ea typeface="Lato"/>
              <a:cs typeface="Lato"/>
              <a:sym typeface="Lato"/>
            </a:endParaRPr>
          </a:p>
        </p:txBody>
      </p:sp>
      <p:cxnSp>
        <p:nvCxnSpPr>
          <p:cNvPr id="462" name="Google Shape;462;p45"/>
          <p:cNvCxnSpPr>
            <a:stCxn id="459" idx="0"/>
            <a:endCxn id="460" idx="2"/>
          </p:cNvCxnSpPr>
          <p:nvPr/>
        </p:nvCxnSpPr>
        <p:spPr>
          <a:xfrm>
            <a:off x="2791950" y="3736375"/>
            <a:ext cx="1086300" cy="0"/>
          </a:xfrm>
          <a:prstGeom prst="straightConnector1">
            <a:avLst/>
          </a:prstGeom>
          <a:noFill/>
          <a:ln cap="flat" cmpd="sng" w="19050">
            <a:solidFill>
              <a:srgbClr val="FF0000"/>
            </a:solidFill>
            <a:prstDash val="dashDot"/>
            <a:round/>
            <a:headEnd len="med" w="med" type="stealth"/>
            <a:tailEnd len="med" w="med" type="triangle"/>
          </a:ln>
        </p:spPr>
      </p:cxnSp>
      <p:cxnSp>
        <p:nvCxnSpPr>
          <p:cNvPr id="463" name="Google Shape;463;p45"/>
          <p:cNvCxnSpPr>
            <a:stCxn id="460" idx="0"/>
            <a:endCxn id="461" idx="2"/>
          </p:cNvCxnSpPr>
          <p:nvPr/>
        </p:nvCxnSpPr>
        <p:spPr>
          <a:xfrm>
            <a:off x="4882275" y="3736375"/>
            <a:ext cx="2472000" cy="0"/>
          </a:xfrm>
          <a:prstGeom prst="straightConnector1">
            <a:avLst/>
          </a:prstGeom>
          <a:noFill/>
          <a:ln cap="flat" cmpd="sng" w="19050">
            <a:solidFill>
              <a:srgbClr val="FF0000"/>
            </a:solidFill>
            <a:prstDash val="dashDot"/>
            <a:round/>
            <a:headEnd len="med" w="med" type="stealth"/>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des zones de confiance</a:t>
            </a:r>
            <a:endParaRPr/>
          </a:p>
        </p:txBody>
      </p:sp>
      <p:sp>
        <p:nvSpPr>
          <p:cNvPr id="469" name="Google Shape;469;p46"/>
          <p:cNvSpPr txBox="1"/>
          <p:nvPr>
            <p:ph idx="1" type="body"/>
          </p:nvPr>
        </p:nvSpPr>
        <p:spPr>
          <a:xfrm>
            <a:off x="847200" y="1717650"/>
            <a:ext cx="30756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Identifier les différentes zones du réseau, telles que le réseau interne, les réseaux de démilitarisation (DMZ), les réseaux des clients et partenaires, et définit le niveau de confiance accordé à chacune.</a:t>
            </a:r>
            <a:endParaRPr/>
          </a:p>
        </p:txBody>
      </p:sp>
      <p:pic>
        <p:nvPicPr>
          <p:cNvPr id="470" name="Google Shape;470;p46"/>
          <p:cNvPicPr preferRelativeResize="0"/>
          <p:nvPr/>
        </p:nvPicPr>
        <p:blipFill>
          <a:blip r:embed="rId3">
            <a:alphaModFix/>
          </a:blip>
          <a:stretch>
            <a:fillRect/>
          </a:stretch>
        </p:blipFill>
        <p:spPr>
          <a:xfrm>
            <a:off x="4373100" y="1637925"/>
            <a:ext cx="4466100" cy="27704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Pare-feux</a:t>
            </a:r>
            <a:endParaRPr/>
          </a:p>
        </p:txBody>
      </p:sp>
      <p:sp>
        <p:nvSpPr>
          <p:cNvPr id="476" name="Google Shape;476;p47"/>
          <p:cNvSpPr txBox="1"/>
          <p:nvPr>
            <p:ph idx="1" type="body"/>
          </p:nvPr>
        </p:nvSpPr>
        <p:spPr>
          <a:xfrm>
            <a:off x="1297500" y="1567550"/>
            <a:ext cx="7038900" cy="603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fr"/>
              <a:t>Définir les politiques de configuration des pare-feu, y compris les règles de filtrage, la gestion des états de connexion, et la sécurisation des accès à distance.</a:t>
            </a:r>
            <a:endParaRPr/>
          </a:p>
        </p:txBody>
      </p:sp>
      <p:pic>
        <p:nvPicPr>
          <p:cNvPr id="477" name="Google Shape;477;p47"/>
          <p:cNvPicPr preferRelativeResize="0"/>
          <p:nvPr/>
        </p:nvPicPr>
        <p:blipFill>
          <a:blip r:embed="rId3">
            <a:alphaModFix/>
          </a:blip>
          <a:stretch>
            <a:fillRect/>
          </a:stretch>
        </p:blipFill>
        <p:spPr>
          <a:xfrm>
            <a:off x="1847588" y="2253800"/>
            <a:ext cx="5528876" cy="2667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Sécurisation des passerelles (SWG)</a:t>
            </a:r>
            <a:endParaRPr/>
          </a:p>
        </p:txBody>
      </p:sp>
      <p:sp>
        <p:nvSpPr>
          <p:cNvPr id="483" name="Google Shape;483;p48"/>
          <p:cNvSpPr txBox="1"/>
          <p:nvPr>
            <p:ph idx="1" type="body"/>
          </p:nvPr>
        </p:nvSpPr>
        <p:spPr>
          <a:xfrm>
            <a:off x="1297500" y="1567550"/>
            <a:ext cx="7038900" cy="80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Établir des politiques pour sécuriser les passerelles entre les différentes zones, en s'assurant que seuls les services nécessaires sont exposés à l'extérieur.</a:t>
            </a:r>
            <a:endParaRPr/>
          </a:p>
        </p:txBody>
      </p:sp>
      <p:sp>
        <p:nvSpPr>
          <p:cNvPr id="484" name="Google Shape;484;p48"/>
          <p:cNvSpPr txBox="1"/>
          <p:nvPr/>
        </p:nvSpPr>
        <p:spPr>
          <a:xfrm>
            <a:off x="1501025" y="4513075"/>
            <a:ext cx="69648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hlink"/>
                </a:solidFill>
                <a:latin typeface="Lato"/>
                <a:ea typeface="Lato"/>
                <a:cs typeface="Lato"/>
                <a:sym typeface="Lato"/>
                <a:hlinkClick r:id="rId3"/>
              </a:rPr>
              <a:t>https://www.cloudflare.com/fr-fr/learning/access-management/what-is-a-secure-web-gateway/</a:t>
            </a:r>
            <a:endParaRPr sz="1200">
              <a:solidFill>
                <a:schemeClr val="lt1"/>
              </a:solidFill>
              <a:latin typeface="Lato"/>
              <a:ea typeface="Lato"/>
              <a:cs typeface="Lato"/>
              <a:sym typeface="Lato"/>
            </a:endParaRPr>
          </a:p>
        </p:txBody>
      </p:sp>
      <p:pic>
        <p:nvPicPr>
          <p:cNvPr id="485" name="Google Shape;485;p48"/>
          <p:cNvPicPr preferRelativeResize="0"/>
          <p:nvPr/>
        </p:nvPicPr>
        <p:blipFill>
          <a:blip r:embed="rId4">
            <a:alphaModFix/>
          </a:blip>
          <a:stretch>
            <a:fillRect/>
          </a:stretch>
        </p:blipFill>
        <p:spPr>
          <a:xfrm>
            <a:off x="2563488" y="2263775"/>
            <a:ext cx="4017034" cy="2189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Isolation des environnements de développement, de test et de production</a:t>
            </a:r>
            <a:endParaRPr/>
          </a:p>
        </p:txBody>
      </p:sp>
      <p:sp>
        <p:nvSpPr>
          <p:cNvPr id="491" name="Google Shape;491;p49"/>
          <p:cNvSpPr txBox="1"/>
          <p:nvPr>
            <p:ph idx="1" type="body"/>
          </p:nvPr>
        </p:nvSpPr>
        <p:spPr>
          <a:xfrm>
            <a:off x="1297500" y="1567550"/>
            <a:ext cx="70389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Mettre en place des politiques pour éviter que les environnements de développement et de test aient un accès direct aux systèmes de production, réduisant ainsi les risques potentiels.</a:t>
            </a:r>
            <a:endParaRPr/>
          </a:p>
        </p:txBody>
      </p:sp>
      <p:sp>
        <p:nvSpPr>
          <p:cNvPr id="492" name="Google Shape;492;p49"/>
          <p:cNvSpPr/>
          <p:nvPr/>
        </p:nvSpPr>
        <p:spPr>
          <a:xfrm>
            <a:off x="827225" y="2901975"/>
            <a:ext cx="2201400" cy="10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 développement</a:t>
            </a:r>
            <a:endParaRPr>
              <a:latin typeface="Lato"/>
              <a:ea typeface="Lato"/>
              <a:cs typeface="Lato"/>
              <a:sym typeface="Lato"/>
            </a:endParaRPr>
          </a:p>
        </p:txBody>
      </p:sp>
      <p:sp>
        <p:nvSpPr>
          <p:cNvPr id="493" name="Google Shape;493;p49"/>
          <p:cNvSpPr/>
          <p:nvPr/>
        </p:nvSpPr>
        <p:spPr>
          <a:xfrm>
            <a:off x="3471300" y="2901975"/>
            <a:ext cx="2201400" cy="10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 test</a:t>
            </a:r>
            <a:endParaRPr>
              <a:latin typeface="Lato"/>
              <a:ea typeface="Lato"/>
              <a:cs typeface="Lato"/>
              <a:sym typeface="Lato"/>
            </a:endParaRPr>
          </a:p>
        </p:txBody>
      </p:sp>
      <p:sp>
        <p:nvSpPr>
          <p:cNvPr id="494" name="Google Shape;494;p49"/>
          <p:cNvSpPr/>
          <p:nvPr/>
        </p:nvSpPr>
        <p:spPr>
          <a:xfrm>
            <a:off x="6115375" y="2901975"/>
            <a:ext cx="2201400" cy="100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 production</a:t>
            </a:r>
            <a:endParaRPr>
              <a:latin typeface="Lato"/>
              <a:ea typeface="Lato"/>
              <a:cs typeface="Lato"/>
              <a:sym typeface="Lato"/>
            </a:endParaRPr>
          </a:p>
        </p:txBody>
      </p:sp>
      <p:sp>
        <p:nvSpPr>
          <p:cNvPr id="495" name="Google Shape;495;p49"/>
          <p:cNvSpPr/>
          <p:nvPr/>
        </p:nvSpPr>
        <p:spPr>
          <a:xfrm>
            <a:off x="660425" y="2771875"/>
            <a:ext cx="2531700" cy="12708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6" name="Google Shape;496;p49"/>
          <p:cNvSpPr/>
          <p:nvPr/>
        </p:nvSpPr>
        <p:spPr>
          <a:xfrm>
            <a:off x="3284525" y="2771875"/>
            <a:ext cx="2531700" cy="12708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7" name="Google Shape;497;p49"/>
          <p:cNvSpPr/>
          <p:nvPr/>
        </p:nvSpPr>
        <p:spPr>
          <a:xfrm>
            <a:off x="5908625" y="2771875"/>
            <a:ext cx="2531700" cy="12708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1" name="Shape 501"/>
        <p:cNvGrpSpPr/>
        <p:nvPr/>
      </p:nvGrpSpPr>
      <p:grpSpPr>
        <a:xfrm>
          <a:off x="0" y="0"/>
          <a:ext cx="0" cy="0"/>
          <a:chOff x="0" y="0"/>
          <a:chExt cx="0" cy="0"/>
        </a:xfrm>
      </p:grpSpPr>
      <p:sp>
        <p:nvSpPr>
          <p:cNvPr id="502" name="Google Shape;502;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dk1"/>
                </a:solidFill>
              </a:rPr>
              <a:t>Authentification et autorisation</a:t>
            </a:r>
            <a:endParaRPr>
              <a:solidFill>
                <a:schemeClr val="dk1"/>
              </a:solidFill>
            </a:endParaRPr>
          </a:p>
        </p:txBody>
      </p:sp>
      <p:sp>
        <p:nvSpPr>
          <p:cNvPr id="503" name="Google Shape;503;p50"/>
          <p:cNvSpPr txBox="1"/>
          <p:nvPr>
            <p:ph idx="1" type="body"/>
          </p:nvPr>
        </p:nvSpPr>
        <p:spPr>
          <a:xfrm>
            <a:off x="1297500" y="12573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solidFill>
                  <a:schemeClr val="dk1"/>
                </a:solidFill>
              </a:rPr>
              <a:t>Définir les mécanismes d'authentification et d'autorisation pour contrôler l'accès aux différentes zones du réseau, en garantissant que seules les personnes autorisées puissent accéder à certaines ressources.</a:t>
            </a:r>
            <a:endParaRPr>
              <a:solidFill>
                <a:schemeClr val="dk1"/>
              </a:solidFill>
            </a:endParaRPr>
          </a:p>
        </p:txBody>
      </p:sp>
      <p:pic>
        <p:nvPicPr>
          <p:cNvPr id="504" name="Google Shape;504;p50"/>
          <p:cNvPicPr preferRelativeResize="0"/>
          <p:nvPr/>
        </p:nvPicPr>
        <p:blipFill>
          <a:blip r:embed="rId3">
            <a:alphaModFix/>
          </a:blip>
          <a:stretch>
            <a:fillRect/>
          </a:stretch>
        </p:blipFill>
        <p:spPr>
          <a:xfrm>
            <a:off x="2243825" y="2078300"/>
            <a:ext cx="4560799" cy="2850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Surveillance du trafic interzone</a:t>
            </a:r>
            <a:endParaRPr/>
          </a:p>
        </p:txBody>
      </p:sp>
      <p:sp>
        <p:nvSpPr>
          <p:cNvPr id="510" name="Google Shape;510;p5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Établir des mécanismes de surveillance pour détecter les activités suspectes ou non autorisées entre les différentes zones du réseau.</a:t>
            </a:r>
            <a:endParaRPr/>
          </a:p>
        </p:txBody>
      </p:sp>
      <p:sp>
        <p:nvSpPr>
          <p:cNvPr id="511" name="Google Shape;511;p51"/>
          <p:cNvSpPr/>
          <p:nvPr/>
        </p:nvSpPr>
        <p:spPr>
          <a:xfrm>
            <a:off x="1297500" y="2225300"/>
            <a:ext cx="5316900" cy="243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Entreprise</a:t>
            </a:r>
            <a:endParaRPr>
              <a:latin typeface="Lato"/>
              <a:ea typeface="Lato"/>
              <a:cs typeface="Lato"/>
              <a:sym typeface="Lato"/>
            </a:endParaRPr>
          </a:p>
        </p:txBody>
      </p:sp>
      <p:sp>
        <p:nvSpPr>
          <p:cNvPr id="512" name="Google Shape;512;p51"/>
          <p:cNvSpPr/>
          <p:nvPr/>
        </p:nvSpPr>
        <p:spPr>
          <a:xfrm>
            <a:off x="1561050" y="3032075"/>
            <a:ext cx="1470900" cy="121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Réseau privé</a:t>
            </a:r>
            <a:endParaRPr>
              <a:latin typeface="Lato"/>
              <a:ea typeface="Lato"/>
              <a:cs typeface="Lato"/>
              <a:sym typeface="Lato"/>
            </a:endParaRPr>
          </a:p>
        </p:txBody>
      </p:sp>
      <p:sp>
        <p:nvSpPr>
          <p:cNvPr id="513" name="Google Shape;513;p51"/>
          <p:cNvSpPr/>
          <p:nvPr/>
        </p:nvSpPr>
        <p:spPr>
          <a:xfrm>
            <a:off x="3644775" y="3032075"/>
            <a:ext cx="1470900" cy="121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Réseau public</a:t>
            </a:r>
            <a:endParaRPr>
              <a:latin typeface="Lato"/>
              <a:ea typeface="Lato"/>
              <a:cs typeface="Lato"/>
              <a:sym typeface="Lato"/>
            </a:endParaRPr>
          </a:p>
        </p:txBody>
      </p:sp>
      <p:sp>
        <p:nvSpPr>
          <p:cNvPr id="514" name="Google Shape;514;p51"/>
          <p:cNvSpPr/>
          <p:nvPr/>
        </p:nvSpPr>
        <p:spPr>
          <a:xfrm>
            <a:off x="6816925" y="2363925"/>
            <a:ext cx="2079000" cy="2179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Monde extérieur</a:t>
            </a:r>
            <a:endParaRPr>
              <a:latin typeface="Lato"/>
              <a:ea typeface="Lato"/>
              <a:cs typeface="Lato"/>
              <a:sym typeface="Lato"/>
            </a:endParaRPr>
          </a:p>
        </p:txBody>
      </p:sp>
      <p:sp>
        <p:nvSpPr>
          <p:cNvPr id="515" name="Google Shape;515;p51"/>
          <p:cNvSpPr/>
          <p:nvPr/>
        </p:nvSpPr>
        <p:spPr>
          <a:xfrm>
            <a:off x="1787850" y="3379975"/>
            <a:ext cx="1004100" cy="712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Données confidentielles</a:t>
            </a:r>
            <a:endParaRPr sz="900">
              <a:latin typeface="Lato"/>
              <a:ea typeface="Lato"/>
              <a:cs typeface="Lato"/>
              <a:sym typeface="Lato"/>
            </a:endParaRPr>
          </a:p>
        </p:txBody>
      </p:sp>
      <p:sp>
        <p:nvSpPr>
          <p:cNvPr id="516" name="Google Shape;516;p51"/>
          <p:cNvSpPr/>
          <p:nvPr/>
        </p:nvSpPr>
        <p:spPr>
          <a:xfrm>
            <a:off x="3878175" y="3379975"/>
            <a:ext cx="1004100" cy="712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Données internes</a:t>
            </a:r>
            <a:endParaRPr sz="900">
              <a:latin typeface="Lato"/>
              <a:ea typeface="Lato"/>
              <a:cs typeface="Lato"/>
              <a:sym typeface="Lato"/>
            </a:endParaRPr>
          </a:p>
        </p:txBody>
      </p:sp>
      <p:sp>
        <p:nvSpPr>
          <p:cNvPr id="517" name="Google Shape;517;p51"/>
          <p:cNvSpPr/>
          <p:nvPr/>
        </p:nvSpPr>
        <p:spPr>
          <a:xfrm>
            <a:off x="7354375" y="3379975"/>
            <a:ext cx="1004100" cy="712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Données publiques</a:t>
            </a:r>
            <a:endParaRPr sz="900">
              <a:latin typeface="Lato"/>
              <a:ea typeface="Lato"/>
              <a:cs typeface="Lato"/>
              <a:sym typeface="Lato"/>
            </a:endParaRPr>
          </a:p>
        </p:txBody>
      </p:sp>
      <p:cxnSp>
        <p:nvCxnSpPr>
          <p:cNvPr id="518" name="Google Shape;518;p51"/>
          <p:cNvCxnSpPr>
            <a:stCxn id="515" idx="0"/>
            <a:endCxn id="516" idx="2"/>
          </p:cNvCxnSpPr>
          <p:nvPr/>
        </p:nvCxnSpPr>
        <p:spPr>
          <a:xfrm>
            <a:off x="2791950" y="3736375"/>
            <a:ext cx="1086300" cy="0"/>
          </a:xfrm>
          <a:prstGeom prst="straightConnector1">
            <a:avLst/>
          </a:prstGeom>
          <a:noFill/>
          <a:ln cap="flat" cmpd="sng" w="19050">
            <a:solidFill>
              <a:srgbClr val="FF0000"/>
            </a:solidFill>
            <a:prstDash val="dashDot"/>
            <a:round/>
            <a:headEnd len="med" w="med" type="stealth"/>
            <a:tailEnd len="med" w="med" type="triangle"/>
          </a:ln>
        </p:spPr>
      </p:cxnSp>
      <p:cxnSp>
        <p:nvCxnSpPr>
          <p:cNvPr id="519" name="Google Shape;519;p51"/>
          <p:cNvCxnSpPr>
            <a:stCxn id="516" idx="0"/>
            <a:endCxn id="517" idx="2"/>
          </p:cNvCxnSpPr>
          <p:nvPr/>
        </p:nvCxnSpPr>
        <p:spPr>
          <a:xfrm>
            <a:off x="4882275" y="3736375"/>
            <a:ext cx="2472000" cy="0"/>
          </a:xfrm>
          <a:prstGeom prst="straightConnector1">
            <a:avLst/>
          </a:prstGeom>
          <a:noFill/>
          <a:ln cap="flat" cmpd="sng" w="19050">
            <a:solidFill>
              <a:srgbClr val="FF0000"/>
            </a:solidFill>
            <a:prstDash val="dashDot"/>
            <a:round/>
            <a:headEnd len="med" w="med" type="stealth"/>
            <a:tailEnd len="med" w="med" type="triangle"/>
          </a:ln>
        </p:spPr>
      </p:cxnSp>
      <p:sp>
        <p:nvSpPr>
          <p:cNvPr id="520" name="Google Shape;520;p51"/>
          <p:cNvSpPr txBox="1"/>
          <p:nvPr/>
        </p:nvSpPr>
        <p:spPr>
          <a:xfrm>
            <a:off x="5529950" y="3446825"/>
            <a:ext cx="8727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Trafic</a:t>
            </a:r>
            <a:endParaRPr b="1" sz="1300">
              <a:solidFill>
                <a:srgbClr val="FF0000"/>
              </a:solidFill>
              <a:latin typeface="Lato"/>
              <a:ea typeface="Lato"/>
              <a:cs typeface="Lato"/>
              <a:sym typeface="Lato"/>
            </a:endParaRPr>
          </a:p>
        </p:txBody>
      </p:sp>
      <p:sp>
        <p:nvSpPr>
          <p:cNvPr id="521" name="Google Shape;521;p51"/>
          <p:cNvSpPr txBox="1"/>
          <p:nvPr/>
        </p:nvSpPr>
        <p:spPr>
          <a:xfrm>
            <a:off x="2898713" y="3446825"/>
            <a:ext cx="8727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Trafic</a:t>
            </a:r>
            <a:endParaRPr b="1" sz="1300">
              <a:solidFill>
                <a:srgbClr val="FF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Politiques de sécurité des entreprises </a:t>
            </a:r>
            <a:endParaRPr/>
          </a:p>
        </p:txBody>
      </p:sp>
      <p:sp>
        <p:nvSpPr>
          <p:cNvPr id="154" name="Google Shape;154;p16"/>
          <p:cNvSpPr txBox="1"/>
          <p:nvPr>
            <p:ph idx="1" type="body"/>
          </p:nvPr>
        </p:nvSpPr>
        <p:spPr>
          <a:xfrm>
            <a:off x="1297500" y="157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politiques de sécurité des entreprises peuvent varier en fonction de la taille, du secteur d'activité, des exigences réglementaires et des risques spécifiques auxquels une entreprise est confrontée.</a:t>
            </a:r>
            <a:endParaRPr/>
          </a:p>
        </p:txBody>
      </p:sp>
      <p:pic>
        <p:nvPicPr>
          <p:cNvPr id="155" name="Google Shape;155;p16"/>
          <p:cNvPicPr preferRelativeResize="0"/>
          <p:nvPr/>
        </p:nvPicPr>
        <p:blipFill>
          <a:blip r:embed="rId3">
            <a:alphaModFix/>
          </a:blip>
          <a:stretch>
            <a:fillRect/>
          </a:stretch>
        </p:blipFill>
        <p:spPr>
          <a:xfrm>
            <a:off x="642750" y="2711793"/>
            <a:ext cx="1947125" cy="1456457"/>
          </a:xfrm>
          <a:prstGeom prst="rect">
            <a:avLst/>
          </a:prstGeom>
          <a:noFill/>
          <a:ln>
            <a:noFill/>
          </a:ln>
        </p:spPr>
      </p:pic>
      <p:pic>
        <p:nvPicPr>
          <p:cNvPr id="156" name="Google Shape;156;p16"/>
          <p:cNvPicPr preferRelativeResize="0"/>
          <p:nvPr/>
        </p:nvPicPr>
        <p:blipFill>
          <a:blip r:embed="rId4">
            <a:alphaModFix/>
          </a:blip>
          <a:stretch>
            <a:fillRect/>
          </a:stretch>
        </p:blipFill>
        <p:spPr>
          <a:xfrm>
            <a:off x="6345601" y="2711800"/>
            <a:ext cx="2183847" cy="1456449"/>
          </a:xfrm>
          <a:prstGeom prst="rect">
            <a:avLst/>
          </a:prstGeom>
          <a:noFill/>
          <a:ln>
            <a:noFill/>
          </a:ln>
        </p:spPr>
      </p:pic>
      <p:pic>
        <p:nvPicPr>
          <p:cNvPr id="157" name="Google Shape;157;p16"/>
          <p:cNvPicPr preferRelativeResize="0"/>
          <p:nvPr/>
        </p:nvPicPr>
        <p:blipFill>
          <a:blip r:embed="rId5">
            <a:alphaModFix/>
          </a:blip>
          <a:stretch>
            <a:fillRect/>
          </a:stretch>
        </p:blipFill>
        <p:spPr>
          <a:xfrm>
            <a:off x="3357400" y="2711799"/>
            <a:ext cx="2183850" cy="1457523"/>
          </a:xfrm>
          <a:prstGeom prst="rect">
            <a:avLst/>
          </a:prstGeom>
          <a:noFill/>
          <a:ln>
            <a:noFill/>
          </a:ln>
        </p:spPr>
      </p:pic>
      <p:sp>
        <p:nvSpPr>
          <p:cNvPr id="158" name="Google Shape;158;p16"/>
          <p:cNvSpPr txBox="1"/>
          <p:nvPr/>
        </p:nvSpPr>
        <p:spPr>
          <a:xfrm>
            <a:off x="830575" y="4292925"/>
            <a:ext cx="1701000" cy="31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fr" sz="1300">
                <a:solidFill>
                  <a:schemeClr val="lt1"/>
                </a:solidFill>
                <a:latin typeface="Lato"/>
                <a:ea typeface="Lato"/>
                <a:cs typeface="Lato"/>
                <a:sym typeface="Lato"/>
              </a:rPr>
              <a:t>Grandes entreprises</a:t>
            </a:r>
            <a:endParaRPr i="1" sz="1300">
              <a:solidFill>
                <a:schemeClr val="lt1"/>
              </a:solidFill>
              <a:latin typeface="Lato"/>
              <a:ea typeface="Lato"/>
              <a:cs typeface="Lato"/>
              <a:sym typeface="Lato"/>
            </a:endParaRPr>
          </a:p>
        </p:txBody>
      </p:sp>
      <p:sp>
        <p:nvSpPr>
          <p:cNvPr id="159" name="Google Shape;159;p16"/>
          <p:cNvSpPr txBox="1"/>
          <p:nvPr/>
        </p:nvSpPr>
        <p:spPr>
          <a:xfrm>
            <a:off x="3598825" y="4292925"/>
            <a:ext cx="1701000" cy="3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PME</a:t>
            </a:r>
            <a:endParaRPr i="1" sz="1300">
              <a:solidFill>
                <a:schemeClr val="lt1"/>
              </a:solidFill>
              <a:latin typeface="Lato"/>
              <a:ea typeface="Lato"/>
              <a:cs typeface="Lato"/>
              <a:sym typeface="Lato"/>
            </a:endParaRPr>
          </a:p>
        </p:txBody>
      </p:sp>
      <p:sp>
        <p:nvSpPr>
          <p:cNvPr id="160" name="Google Shape;160;p16"/>
          <p:cNvSpPr txBox="1"/>
          <p:nvPr/>
        </p:nvSpPr>
        <p:spPr>
          <a:xfrm>
            <a:off x="6635400" y="4292925"/>
            <a:ext cx="1701000" cy="3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Start Ups</a:t>
            </a:r>
            <a:endParaRPr i="1" sz="13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Segmentation réseau basée sur les rôles</a:t>
            </a:r>
            <a:endParaRPr/>
          </a:p>
        </p:txBody>
      </p:sp>
      <p:sp>
        <p:nvSpPr>
          <p:cNvPr id="527" name="Google Shape;527;p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Mettre en place des politiques de segmentation en fonction des rôles des utilisateurs, limitant l'accès aux ressources réseau en fonction des responsabilités et des besoins.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La sécurité d’accès basée sur les rôles est essentielle à l’adoption d’un accès réseau Zero Trust. Zero Trust est un modèle de sécurité dans lequel aucun appareil, utilisateur ou segment réseau n’est fiable en lui-même et doit être traité comme une menace potentielle.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Sécurité du SI et des données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Définitions et concepts de base</a:t>
            </a:r>
            <a:endParaRPr/>
          </a:p>
        </p:txBody>
      </p:sp>
      <p:sp>
        <p:nvSpPr>
          <p:cNvPr id="538" name="Google Shape;538;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sécurité des données consiste à protéger les informations numériques contre tout accès non autorisé, toute corruption ou tout vol tout au long de leur cycle de vie. Le concept couvre tous les aspects de la sécurité de l’information, depuis la sécurité physique du matériel et des appareils de stockage jusqu’aux contrôles des administrateurs et des accès, en passant par la sécurité logicielle des applications. Les politiques et les procédures organisationnelles en font également partie.”</a:t>
            </a:r>
            <a:endParaRPr/>
          </a:p>
          <a:p>
            <a:pPr indent="0" lvl="0" marL="0" rtl="0" algn="r">
              <a:spcBef>
                <a:spcPts val="1200"/>
              </a:spcBef>
              <a:spcAft>
                <a:spcPts val="1200"/>
              </a:spcAft>
              <a:buNone/>
            </a:pPr>
            <a:r>
              <a:rPr lang="fr"/>
              <a:t>IBM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Triade de la sécurité (CID ou CIA) </a:t>
            </a:r>
            <a:endParaRPr/>
          </a:p>
        </p:txBody>
      </p:sp>
      <p:sp>
        <p:nvSpPr>
          <p:cNvPr id="544" name="Google Shape;544;p55"/>
          <p:cNvSpPr/>
          <p:nvPr/>
        </p:nvSpPr>
        <p:spPr>
          <a:xfrm>
            <a:off x="1390925" y="1921300"/>
            <a:ext cx="2011500" cy="57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Confidentialité</a:t>
            </a:r>
            <a:endParaRPr>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(Confidentiality)</a:t>
            </a:r>
            <a:endParaRPr i="1">
              <a:latin typeface="Lato"/>
              <a:ea typeface="Lato"/>
              <a:cs typeface="Lato"/>
              <a:sym typeface="Lato"/>
            </a:endParaRPr>
          </a:p>
        </p:txBody>
      </p:sp>
      <p:sp>
        <p:nvSpPr>
          <p:cNvPr id="545" name="Google Shape;545;p55"/>
          <p:cNvSpPr/>
          <p:nvPr/>
        </p:nvSpPr>
        <p:spPr>
          <a:xfrm>
            <a:off x="5456000" y="1921300"/>
            <a:ext cx="2011500" cy="57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Intégrité</a:t>
            </a:r>
            <a:endParaRPr>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(Integrity)</a:t>
            </a:r>
            <a:endParaRPr i="1">
              <a:latin typeface="Lato"/>
              <a:ea typeface="Lato"/>
              <a:cs typeface="Lato"/>
              <a:sym typeface="Lato"/>
            </a:endParaRPr>
          </a:p>
        </p:txBody>
      </p:sp>
      <p:sp>
        <p:nvSpPr>
          <p:cNvPr id="546" name="Google Shape;546;p55"/>
          <p:cNvSpPr/>
          <p:nvPr/>
        </p:nvSpPr>
        <p:spPr>
          <a:xfrm>
            <a:off x="3402425" y="3344550"/>
            <a:ext cx="2011500" cy="57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Disponibilité</a:t>
            </a:r>
            <a:endParaRPr>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(Availability)</a:t>
            </a:r>
            <a:endParaRPr i="1">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Confidentialité</a:t>
            </a:r>
            <a:endParaRPr/>
          </a:p>
        </p:txBody>
      </p:sp>
      <p:sp>
        <p:nvSpPr>
          <p:cNvPr id="552" name="Google Shape;552;p56"/>
          <p:cNvSpPr txBox="1"/>
          <p:nvPr>
            <p:ph idx="1" type="body"/>
          </p:nvPr>
        </p:nvSpPr>
        <p:spPr>
          <a:xfrm>
            <a:off x="1297500" y="1567550"/>
            <a:ext cx="7038900" cy="1354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La confidentialité est définie par l'Organisation internationale de normalisation (ISO) comme « le fait de s'assurer que l'information n'est accessible qu'à ceux dont l'accès est autorisé », et est une des pierres angulaires de la sécurité de l'information. La confidentialité est l'une des raisons d'être des cryptosystèmes, rendus possibles dans la pratique par les techniques de la cryptographie moderne.</a:t>
            </a:r>
            <a:endParaRPr/>
          </a:p>
        </p:txBody>
      </p:sp>
      <p:sp>
        <p:nvSpPr>
          <p:cNvPr id="553" name="Google Shape;553;p56"/>
          <p:cNvSpPr/>
          <p:nvPr/>
        </p:nvSpPr>
        <p:spPr>
          <a:xfrm>
            <a:off x="382625" y="3412325"/>
            <a:ext cx="2001300" cy="6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VPN</a:t>
            </a:r>
            <a:endParaRPr>
              <a:latin typeface="Lato"/>
              <a:ea typeface="Lato"/>
              <a:cs typeface="Lato"/>
              <a:sym typeface="Lato"/>
            </a:endParaRPr>
          </a:p>
        </p:txBody>
      </p:sp>
      <p:sp>
        <p:nvSpPr>
          <p:cNvPr id="554" name="Google Shape;554;p56"/>
          <p:cNvSpPr/>
          <p:nvPr/>
        </p:nvSpPr>
        <p:spPr>
          <a:xfrm>
            <a:off x="2446325" y="3412325"/>
            <a:ext cx="2001300" cy="6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Gestionnaires de mot de passe</a:t>
            </a:r>
            <a:endParaRPr>
              <a:latin typeface="Lato"/>
              <a:ea typeface="Lato"/>
              <a:cs typeface="Lato"/>
              <a:sym typeface="Lato"/>
            </a:endParaRPr>
          </a:p>
        </p:txBody>
      </p:sp>
      <p:sp>
        <p:nvSpPr>
          <p:cNvPr id="555" name="Google Shape;555;p56"/>
          <p:cNvSpPr/>
          <p:nvPr/>
        </p:nvSpPr>
        <p:spPr>
          <a:xfrm>
            <a:off x="4510025" y="3412325"/>
            <a:ext cx="2001300" cy="6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Navigateurs Web privés</a:t>
            </a:r>
            <a:endParaRPr>
              <a:latin typeface="Lato"/>
              <a:ea typeface="Lato"/>
              <a:cs typeface="Lato"/>
              <a:sym typeface="Lato"/>
            </a:endParaRPr>
          </a:p>
        </p:txBody>
      </p:sp>
      <p:sp>
        <p:nvSpPr>
          <p:cNvPr id="556" name="Google Shape;556;p56"/>
          <p:cNvSpPr/>
          <p:nvPr/>
        </p:nvSpPr>
        <p:spPr>
          <a:xfrm>
            <a:off x="6573725" y="3412325"/>
            <a:ext cx="2001300" cy="6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Services d’Email privés</a:t>
            </a:r>
            <a:endParaRPr>
              <a:latin typeface="Lato"/>
              <a:ea typeface="Lato"/>
              <a:cs typeface="Lato"/>
              <a:sym typeface="Lato"/>
            </a:endParaRPr>
          </a:p>
        </p:txBody>
      </p:sp>
      <p:sp>
        <p:nvSpPr>
          <p:cNvPr id="557" name="Google Shape;557;p56"/>
          <p:cNvSpPr/>
          <p:nvPr/>
        </p:nvSpPr>
        <p:spPr>
          <a:xfrm>
            <a:off x="382625" y="4235175"/>
            <a:ext cx="2001300" cy="6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Messageries chiffrées</a:t>
            </a:r>
            <a:endParaRPr>
              <a:latin typeface="Lato"/>
              <a:ea typeface="Lato"/>
              <a:cs typeface="Lato"/>
              <a:sym typeface="Lato"/>
            </a:endParaRPr>
          </a:p>
        </p:txBody>
      </p:sp>
      <p:sp>
        <p:nvSpPr>
          <p:cNvPr id="558" name="Google Shape;558;p56"/>
          <p:cNvSpPr/>
          <p:nvPr/>
        </p:nvSpPr>
        <p:spPr>
          <a:xfrm>
            <a:off x="2446325" y="4235175"/>
            <a:ext cx="2001300" cy="6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Moteurs de recherche confidentiels</a:t>
            </a:r>
            <a:endParaRPr>
              <a:latin typeface="Lato"/>
              <a:ea typeface="Lato"/>
              <a:cs typeface="Lato"/>
              <a:sym typeface="Lato"/>
            </a:endParaRPr>
          </a:p>
        </p:txBody>
      </p:sp>
      <p:sp>
        <p:nvSpPr>
          <p:cNvPr id="559" name="Google Shape;559;p56"/>
          <p:cNvSpPr/>
          <p:nvPr/>
        </p:nvSpPr>
        <p:spPr>
          <a:xfrm>
            <a:off x="4510025" y="4235175"/>
            <a:ext cx="2001300" cy="6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Proxy Web</a:t>
            </a:r>
            <a:endParaRPr>
              <a:latin typeface="Lato"/>
              <a:ea typeface="Lato"/>
              <a:cs typeface="Lato"/>
              <a:sym typeface="Lato"/>
            </a:endParaRPr>
          </a:p>
        </p:txBody>
      </p:sp>
      <p:sp>
        <p:nvSpPr>
          <p:cNvPr id="560" name="Google Shape;560;p56"/>
          <p:cNvSpPr/>
          <p:nvPr/>
        </p:nvSpPr>
        <p:spPr>
          <a:xfrm>
            <a:off x="6573725" y="4235175"/>
            <a:ext cx="2001300" cy="6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Logiciels de chiffrement de fichier</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L’intégrité</a:t>
            </a:r>
            <a:endParaRPr/>
          </a:p>
        </p:txBody>
      </p:sp>
      <p:sp>
        <p:nvSpPr>
          <p:cNvPr id="566" name="Google Shape;566;p5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L'intégrité implique de maintenir la cohérence, la précision et la fiabilité des données tout au long de leur cycle de vie.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a:t>Les données ne doivent pas être modifiées pendant leur transmission. Il convient en outre de prendre des mesures pour éviter que des personnes non autorisées puissent les altérer ; par exemple en cas de rupture de confidentialité.</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Disponibilité</a:t>
            </a:r>
            <a:endParaRPr/>
          </a:p>
        </p:txBody>
      </p:sp>
      <p:sp>
        <p:nvSpPr>
          <p:cNvPr id="572" name="Google Shape;572;p58"/>
          <p:cNvSpPr txBox="1"/>
          <p:nvPr>
            <p:ph idx="1" type="body"/>
          </p:nvPr>
        </p:nvSpPr>
        <p:spPr>
          <a:xfrm>
            <a:off x="1297500" y="1567550"/>
            <a:ext cx="7038900" cy="118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La disponibilité implique que les utilisateurs autorisés puissent accéder aux ressources informatiques et aux services sans interruption indue. Cela comprend la disponibilité des systèmes, des réseaux, des applications, des données et d'autres ressources liées à l'informatique.</a:t>
            </a:r>
            <a:endParaRPr/>
          </a:p>
        </p:txBody>
      </p:sp>
      <p:sp>
        <p:nvSpPr>
          <p:cNvPr id="573" name="Google Shape;573;p58"/>
          <p:cNvSpPr/>
          <p:nvPr/>
        </p:nvSpPr>
        <p:spPr>
          <a:xfrm>
            <a:off x="1086000" y="2751950"/>
            <a:ext cx="17511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Redondance</a:t>
            </a:r>
            <a:endParaRPr>
              <a:latin typeface="Lato"/>
              <a:ea typeface="Lato"/>
              <a:cs typeface="Lato"/>
              <a:sym typeface="Lato"/>
            </a:endParaRPr>
          </a:p>
        </p:txBody>
      </p:sp>
      <p:sp>
        <p:nvSpPr>
          <p:cNvPr id="574" name="Google Shape;574;p58"/>
          <p:cNvSpPr/>
          <p:nvPr/>
        </p:nvSpPr>
        <p:spPr>
          <a:xfrm>
            <a:off x="2989600" y="2751950"/>
            <a:ext cx="17511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 la charge</a:t>
            </a:r>
            <a:endParaRPr>
              <a:latin typeface="Lato"/>
              <a:ea typeface="Lato"/>
              <a:cs typeface="Lato"/>
              <a:sym typeface="Lato"/>
            </a:endParaRPr>
          </a:p>
        </p:txBody>
      </p:sp>
      <p:sp>
        <p:nvSpPr>
          <p:cNvPr id="575" name="Google Shape;575;p58"/>
          <p:cNvSpPr/>
          <p:nvPr/>
        </p:nvSpPr>
        <p:spPr>
          <a:xfrm>
            <a:off x="4893200" y="2751950"/>
            <a:ext cx="17511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Maintenance planifiée</a:t>
            </a:r>
            <a:endParaRPr>
              <a:latin typeface="Lato"/>
              <a:ea typeface="Lato"/>
              <a:cs typeface="Lato"/>
              <a:sym typeface="Lato"/>
            </a:endParaRPr>
          </a:p>
        </p:txBody>
      </p:sp>
      <p:sp>
        <p:nvSpPr>
          <p:cNvPr id="576" name="Google Shape;576;p58"/>
          <p:cNvSpPr/>
          <p:nvPr/>
        </p:nvSpPr>
        <p:spPr>
          <a:xfrm>
            <a:off x="6796800" y="2751950"/>
            <a:ext cx="1751100" cy="4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PRA</a:t>
            </a:r>
            <a:endParaRPr>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menaces à la Sécurité des Données</a:t>
            </a:r>
            <a:endParaRPr/>
          </a:p>
        </p:txBody>
      </p:sp>
      <p:pic>
        <p:nvPicPr>
          <p:cNvPr id="582" name="Google Shape;582;p59"/>
          <p:cNvPicPr preferRelativeResize="0"/>
          <p:nvPr/>
        </p:nvPicPr>
        <p:blipFill>
          <a:blip r:embed="rId3">
            <a:alphaModFix/>
          </a:blip>
          <a:stretch>
            <a:fillRect/>
          </a:stretch>
        </p:blipFill>
        <p:spPr>
          <a:xfrm>
            <a:off x="502650" y="1617250"/>
            <a:ext cx="1909000" cy="1909000"/>
          </a:xfrm>
          <a:prstGeom prst="rect">
            <a:avLst/>
          </a:prstGeom>
          <a:noFill/>
          <a:ln>
            <a:noFill/>
          </a:ln>
        </p:spPr>
      </p:pic>
      <p:pic>
        <p:nvPicPr>
          <p:cNvPr id="583" name="Google Shape;583;p59"/>
          <p:cNvPicPr preferRelativeResize="0"/>
          <p:nvPr/>
        </p:nvPicPr>
        <p:blipFill>
          <a:blip r:embed="rId4">
            <a:alphaModFix/>
          </a:blip>
          <a:stretch>
            <a:fillRect/>
          </a:stretch>
        </p:blipFill>
        <p:spPr>
          <a:xfrm>
            <a:off x="2738727" y="1617250"/>
            <a:ext cx="2861350" cy="1909000"/>
          </a:xfrm>
          <a:prstGeom prst="rect">
            <a:avLst/>
          </a:prstGeom>
          <a:noFill/>
          <a:ln>
            <a:noFill/>
          </a:ln>
        </p:spPr>
      </p:pic>
      <p:pic>
        <p:nvPicPr>
          <p:cNvPr id="584" name="Google Shape;584;p59"/>
          <p:cNvPicPr preferRelativeResize="0"/>
          <p:nvPr/>
        </p:nvPicPr>
        <p:blipFill>
          <a:blip r:embed="rId5">
            <a:alphaModFix/>
          </a:blip>
          <a:stretch>
            <a:fillRect/>
          </a:stretch>
        </p:blipFill>
        <p:spPr>
          <a:xfrm>
            <a:off x="5869175" y="1977830"/>
            <a:ext cx="3079301" cy="1187825"/>
          </a:xfrm>
          <a:prstGeom prst="rect">
            <a:avLst/>
          </a:prstGeom>
          <a:noFill/>
          <a:ln>
            <a:noFill/>
          </a:ln>
        </p:spPr>
      </p:pic>
      <p:sp>
        <p:nvSpPr>
          <p:cNvPr id="585" name="Google Shape;585;p59"/>
          <p:cNvSpPr txBox="1"/>
          <p:nvPr/>
        </p:nvSpPr>
        <p:spPr>
          <a:xfrm>
            <a:off x="566600" y="3652475"/>
            <a:ext cx="17811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Attaques Informatiques</a:t>
            </a:r>
            <a:endParaRPr sz="1300">
              <a:solidFill>
                <a:schemeClr val="lt1"/>
              </a:solidFill>
              <a:latin typeface="Lato"/>
              <a:ea typeface="Lato"/>
              <a:cs typeface="Lato"/>
              <a:sym typeface="Lato"/>
            </a:endParaRPr>
          </a:p>
        </p:txBody>
      </p:sp>
      <p:sp>
        <p:nvSpPr>
          <p:cNvPr id="586" name="Google Shape;586;p59"/>
          <p:cNvSpPr txBox="1"/>
          <p:nvPr/>
        </p:nvSpPr>
        <p:spPr>
          <a:xfrm>
            <a:off x="3278850" y="3652475"/>
            <a:ext cx="17811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Catastrophes naturelles</a:t>
            </a:r>
            <a:endParaRPr sz="1300">
              <a:solidFill>
                <a:schemeClr val="lt1"/>
              </a:solidFill>
              <a:latin typeface="Lato"/>
              <a:ea typeface="Lato"/>
              <a:cs typeface="Lato"/>
              <a:sym typeface="Lato"/>
            </a:endParaRPr>
          </a:p>
        </p:txBody>
      </p:sp>
      <p:sp>
        <p:nvSpPr>
          <p:cNvPr id="587" name="Google Shape;587;p59"/>
          <p:cNvSpPr txBox="1"/>
          <p:nvPr/>
        </p:nvSpPr>
        <p:spPr>
          <a:xfrm>
            <a:off x="6603425" y="3652475"/>
            <a:ext cx="17811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Erreurs humaines</a:t>
            </a:r>
            <a:endParaRPr sz="1300">
              <a:solidFill>
                <a:schemeClr val="lt1"/>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0"/>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Principes de Cryptographie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Chiffrement symétrique et asymétrique</a:t>
            </a:r>
            <a:endParaRPr/>
          </a:p>
        </p:txBody>
      </p:sp>
      <p:sp>
        <p:nvSpPr>
          <p:cNvPr id="598" name="Google Shape;598;p61"/>
          <p:cNvSpPr/>
          <p:nvPr/>
        </p:nvSpPr>
        <p:spPr>
          <a:xfrm>
            <a:off x="1297500" y="3087425"/>
            <a:ext cx="1120800" cy="11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Document en clair</a:t>
            </a:r>
            <a:endParaRPr>
              <a:latin typeface="Lato"/>
              <a:ea typeface="Lato"/>
              <a:cs typeface="Lato"/>
              <a:sym typeface="Lato"/>
            </a:endParaRPr>
          </a:p>
        </p:txBody>
      </p:sp>
      <p:sp>
        <p:nvSpPr>
          <p:cNvPr id="599" name="Google Shape;599;p61"/>
          <p:cNvSpPr/>
          <p:nvPr/>
        </p:nvSpPr>
        <p:spPr>
          <a:xfrm>
            <a:off x="7027050" y="3087425"/>
            <a:ext cx="1120800" cy="11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Document en clair</a:t>
            </a:r>
            <a:endParaRPr>
              <a:latin typeface="Lato"/>
              <a:ea typeface="Lato"/>
              <a:cs typeface="Lato"/>
              <a:sym typeface="Lato"/>
            </a:endParaRPr>
          </a:p>
        </p:txBody>
      </p:sp>
      <p:sp>
        <p:nvSpPr>
          <p:cNvPr id="600" name="Google Shape;600;p61"/>
          <p:cNvSpPr/>
          <p:nvPr/>
        </p:nvSpPr>
        <p:spPr>
          <a:xfrm>
            <a:off x="4256550" y="3087425"/>
            <a:ext cx="1120800" cy="1150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Document chiffré</a:t>
            </a:r>
            <a:endParaRPr>
              <a:latin typeface="Lato"/>
              <a:ea typeface="Lato"/>
              <a:cs typeface="Lato"/>
              <a:sym typeface="Lato"/>
            </a:endParaRPr>
          </a:p>
        </p:txBody>
      </p:sp>
      <p:cxnSp>
        <p:nvCxnSpPr>
          <p:cNvPr id="601" name="Google Shape;601;p61"/>
          <p:cNvCxnSpPr>
            <a:stCxn id="598" idx="3"/>
            <a:endCxn id="600" idx="1"/>
          </p:cNvCxnSpPr>
          <p:nvPr/>
        </p:nvCxnSpPr>
        <p:spPr>
          <a:xfrm>
            <a:off x="2418300" y="3662825"/>
            <a:ext cx="1838400" cy="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61"/>
          <p:cNvCxnSpPr>
            <a:stCxn id="600" idx="3"/>
            <a:endCxn id="599" idx="1"/>
          </p:cNvCxnSpPr>
          <p:nvPr/>
        </p:nvCxnSpPr>
        <p:spPr>
          <a:xfrm>
            <a:off x="5377350" y="3662825"/>
            <a:ext cx="1649700" cy="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61"/>
          <p:cNvSpPr txBox="1"/>
          <p:nvPr/>
        </p:nvSpPr>
        <p:spPr>
          <a:xfrm>
            <a:off x="2701850" y="3367625"/>
            <a:ext cx="1120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Chiffrement</a:t>
            </a:r>
            <a:endParaRPr b="1" sz="1300">
              <a:solidFill>
                <a:srgbClr val="FF0000"/>
              </a:solidFill>
              <a:latin typeface="Lato"/>
              <a:ea typeface="Lato"/>
              <a:cs typeface="Lato"/>
              <a:sym typeface="Lato"/>
            </a:endParaRPr>
          </a:p>
        </p:txBody>
      </p:sp>
      <p:sp>
        <p:nvSpPr>
          <p:cNvPr id="604" name="Google Shape;604;p61"/>
          <p:cNvSpPr txBox="1"/>
          <p:nvPr/>
        </p:nvSpPr>
        <p:spPr>
          <a:xfrm>
            <a:off x="5536075" y="3367625"/>
            <a:ext cx="13404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00FF00"/>
                </a:solidFill>
                <a:latin typeface="Lato"/>
                <a:ea typeface="Lato"/>
                <a:cs typeface="Lato"/>
                <a:sym typeface="Lato"/>
              </a:rPr>
              <a:t>Déchiffrement</a:t>
            </a:r>
            <a:endParaRPr b="1" sz="1300">
              <a:solidFill>
                <a:srgbClr val="00FF00"/>
              </a:solidFill>
              <a:latin typeface="Lato"/>
              <a:ea typeface="Lato"/>
              <a:cs typeface="Lato"/>
              <a:sym typeface="Lato"/>
            </a:endParaRPr>
          </a:p>
        </p:txBody>
      </p:sp>
      <p:sp>
        <p:nvSpPr>
          <p:cNvPr id="605" name="Google Shape;605;p61"/>
          <p:cNvSpPr/>
          <p:nvPr/>
        </p:nvSpPr>
        <p:spPr>
          <a:xfrm>
            <a:off x="4191450" y="1993650"/>
            <a:ext cx="1251000" cy="480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Clé secrète</a:t>
            </a:r>
            <a:endParaRPr>
              <a:latin typeface="Lato"/>
              <a:ea typeface="Lato"/>
              <a:cs typeface="Lato"/>
              <a:sym typeface="Lato"/>
            </a:endParaRPr>
          </a:p>
        </p:txBody>
      </p:sp>
      <p:cxnSp>
        <p:nvCxnSpPr>
          <p:cNvPr id="606" name="Google Shape;606;p61"/>
          <p:cNvCxnSpPr>
            <a:stCxn id="605" idx="1"/>
            <a:endCxn id="603" idx="0"/>
          </p:cNvCxnSpPr>
          <p:nvPr/>
        </p:nvCxnSpPr>
        <p:spPr>
          <a:xfrm flipH="1">
            <a:off x="3262350" y="2233800"/>
            <a:ext cx="929100" cy="1133700"/>
          </a:xfrm>
          <a:prstGeom prst="bentConnector2">
            <a:avLst/>
          </a:prstGeom>
          <a:noFill/>
          <a:ln cap="flat" cmpd="sng" w="19050">
            <a:solidFill>
              <a:schemeClr val="dk2"/>
            </a:solidFill>
            <a:prstDash val="dashDot"/>
            <a:round/>
            <a:headEnd len="med" w="med" type="none"/>
            <a:tailEnd len="med" w="med" type="stealth"/>
          </a:ln>
        </p:spPr>
      </p:cxnSp>
      <p:cxnSp>
        <p:nvCxnSpPr>
          <p:cNvPr id="607" name="Google Shape;607;p61"/>
          <p:cNvCxnSpPr>
            <a:stCxn id="605" idx="3"/>
            <a:endCxn id="604" idx="0"/>
          </p:cNvCxnSpPr>
          <p:nvPr/>
        </p:nvCxnSpPr>
        <p:spPr>
          <a:xfrm>
            <a:off x="5442450" y="2233800"/>
            <a:ext cx="763800" cy="1133700"/>
          </a:xfrm>
          <a:prstGeom prst="bentConnector2">
            <a:avLst/>
          </a:prstGeom>
          <a:noFill/>
          <a:ln cap="flat" cmpd="sng" w="19050">
            <a:solidFill>
              <a:schemeClr val="dk2"/>
            </a:solidFill>
            <a:prstDash val="dashDot"/>
            <a:round/>
            <a:headEnd len="med" w="med" type="none"/>
            <a:tailEnd len="med" w="med" type="stealth"/>
          </a:ln>
        </p:spPr>
      </p:cxnSp>
      <p:sp>
        <p:nvSpPr>
          <p:cNvPr id="608" name="Google Shape;608;p61"/>
          <p:cNvSpPr txBox="1"/>
          <p:nvPr/>
        </p:nvSpPr>
        <p:spPr>
          <a:xfrm>
            <a:off x="2751875" y="4322950"/>
            <a:ext cx="41247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Chiffrement symétrique : La clé de chiffrement est identique à la clé de déchiffrement</a:t>
            </a:r>
            <a:endParaRPr i="1" sz="1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Politiques de sécurité des entreprises </a:t>
            </a:r>
            <a:endParaRPr/>
          </a:p>
        </p:txBody>
      </p:sp>
      <p:sp>
        <p:nvSpPr>
          <p:cNvPr id="166" name="Google Shape;166;p17"/>
          <p:cNvSpPr txBox="1"/>
          <p:nvPr>
            <p:ph idx="1" type="body"/>
          </p:nvPr>
        </p:nvSpPr>
        <p:spPr>
          <a:xfrm>
            <a:off x="1297500" y="1567550"/>
            <a:ext cx="7038900" cy="444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t>Voici les éléments généraux que l’on retrouve dans les politiques globales des entreprises</a:t>
            </a:r>
            <a:endParaRPr/>
          </a:p>
        </p:txBody>
      </p:sp>
      <p:sp>
        <p:nvSpPr>
          <p:cNvPr id="167" name="Google Shape;167;p17"/>
          <p:cNvSpPr/>
          <p:nvPr/>
        </p:nvSpPr>
        <p:spPr>
          <a:xfrm>
            <a:off x="916088" y="22015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Politique de confidentialité des données</a:t>
            </a:r>
            <a:endParaRPr sz="1200">
              <a:latin typeface="Lato"/>
              <a:ea typeface="Lato"/>
              <a:cs typeface="Lato"/>
              <a:sym typeface="Lato"/>
            </a:endParaRPr>
          </a:p>
        </p:txBody>
      </p:sp>
      <p:sp>
        <p:nvSpPr>
          <p:cNvPr id="168" name="Google Shape;168;p17"/>
          <p:cNvSpPr/>
          <p:nvPr/>
        </p:nvSpPr>
        <p:spPr>
          <a:xfrm>
            <a:off x="2789663" y="22015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Gestion des accès</a:t>
            </a:r>
            <a:endParaRPr sz="1200">
              <a:latin typeface="Lato"/>
              <a:ea typeface="Lato"/>
              <a:cs typeface="Lato"/>
              <a:sym typeface="Lato"/>
            </a:endParaRPr>
          </a:p>
        </p:txBody>
      </p:sp>
      <p:sp>
        <p:nvSpPr>
          <p:cNvPr id="169" name="Google Shape;169;p17"/>
          <p:cNvSpPr/>
          <p:nvPr/>
        </p:nvSpPr>
        <p:spPr>
          <a:xfrm>
            <a:off x="4663238" y="22015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Politique de mots de passe</a:t>
            </a:r>
            <a:endParaRPr sz="1200">
              <a:latin typeface="Lato"/>
              <a:ea typeface="Lato"/>
              <a:cs typeface="Lato"/>
              <a:sym typeface="Lato"/>
            </a:endParaRPr>
          </a:p>
        </p:txBody>
      </p:sp>
      <p:sp>
        <p:nvSpPr>
          <p:cNvPr id="170" name="Google Shape;170;p17"/>
          <p:cNvSpPr/>
          <p:nvPr/>
        </p:nvSpPr>
        <p:spPr>
          <a:xfrm>
            <a:off x="6536813" y="220150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Sécurité Physique</a:t>
            </a:r>
            <a:endParaRPr sz="1200">
              <a:latin typeface="Lato"/>
              <a:ea typeface="Lato"/>
              <a:cs typeface="Lato"/>
              <a:sym typeface="Lato"/>
            </a:endParaRPr>
          </a:p>
        </p:txBody>
      </p:sp>
      <p:sp>
        <p:nvSpPr>
          <p:cNvPr id="171" name="Google Shape;171;p17"/>
          <p:cNvSpPr/>
          <p:nvPr/>
        </p:nvSpPr>
        <p:spPr>
          <a:xfrm>
            <a:off x="916088" y="291187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Gestion des incidents de sécurité</a:t>
            </a:r>
            <a:endParaRPr sz="1200">
              <a:latin typeface="Lato"/>
              <a:ea typeface="Lato"/>
              <a:cs typeface="Lato"/>
              <a:sym typeface="Lato"/>
            </a:endParaRPr>
          </a:p>
        </p:txBody>
      </p:sp>
      <p:sp>
        <p:nvSpPr>
          <p:cNvPr id="172" name="Google Shape;172;p17"/>
          <p:cNvSpPr/>
          <p:nvPr/>
        </p:nvSpPr>
        <p:spPr>
          <a:xfrm>
            <a:off x="2789663" y="291187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Formation à la sécurité</a:t>
            </a:r>
            <a:endParaRPr sz="1200">
              <a:latin typeface="Lato"/>
              <a:ea typeface="Lato"/>
              <a:cs typeface="Lato"/>
              <a:sym typeface="Lato"/>
            </a:endParaRPr>
          </a:p>
        </p:txBody>
      </p:sp>
      <p:sp>
        <p:nvSpPr>
          <p:cNvPr id="173" name="Google Shape;173;p17"/>
          <p:cNvSpPr/>
          <p:nvPr/>
        </p:nvSpPr>
        <p:spPr>
          <a:xfrm>
            <a:off x="4663238" y="291187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Mises à jour et patchs</a:t>
            </a:r>
            <a:endParaRPr sz="1200">
              <a:latin typeface="Lato"/>
              <a:ea typeface="Lato"/>
              <a:cs typeface="Lato"/>
              <a:sym typeface="Lato"/>
            </a:endParaRPr>
          </a:p>
        </p:txBody>
      </p:sp>
      <p:sp>
        <p:nvSpPr>
          <p:cNvPr id="174" name="Google Shape;174;p17"/>
          <p:cNvSpPr/>
          <p:nvPr/>
        </p:nvSpPr>
        <p:spPr>
          <a:xfrm>
            <a:off x="6536813" y="291187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Cryptographie et protection des données</a:t>
            </a:r>
            <a:endParaRPr sz="1200">
              <a:latin typeface="Lato"/>
              <a:ea typeface="Lato"/>
              <a:cs typeface="Lato"/>
              <a:sym typeface="Lato"/>
            </a:endParaRPr>
          </a:p>
        </p:txBody>
      </p:sp>
      <p:sp>
        <p:nvSpPr>
          <p:cNvPr id="175" name="Google Shape;175;p17"/>
          <p:cNvSpPr/>
          <p:nvPr/>
        </p:nvSpPr>
        <p:spPr>
          <a:xfrm>
            <a:off x="2789663" y="36222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Conformité réglementaire</a:t>
            </a:r>
            <a:endParaRPr sz="1200">
              <a:latin typeface="Lato"/>
              <a:ea typeface="Lato"/>
              <a:cs typeface="Lato"/>
              <a:sym typeface="Lato"/>
            </a:endParaRPr>
          </a:p>
        </p:txBody>
      </p:sp>
      <p:sp>
        <p:nvSpPr>
          <p:cNvPr id="176" name="Google Shape;176;p17"/>
          <p:cNvSpPr/>
          <p:nvPr/>
        </p:nvSpPr>
        <p:spPr>
          <a:xfrm>
            <a:off x="4663238" y="3622250"/>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Sélection et gestion des fournisseurs</a:t>
            </a:r>
            <a:endParaRPr sz="1200">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Chiffrement symétrique et asymétrique</a:t>
            </a:r>
            <a:endParaRPr/>
          </a:p>
        </p:txBody>
      </p:sp>
      <p:sp>
        <p:nvSpPr>
          <p:cNvPr id="614" name="Google Shape;614;p62"/>
          <p:cNvSpPr/>
          <p:nvPr/>
        </p:nvSpPr>
        <p:spPr>
          <a:xfrm>
            <a:off x="1297500" y="3087425"/>
            <a:ext cx="1120800" cy="11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Document en clair</a:t>
            </a:r>
            <a:endParaRPr>
              <a:latin typeface="Lato"/>
              <a:ea typeface="Lato"/>
              <a:cs typeface="Lato"/>
              <a:sym typeface="Lato"/>
            </a:endParaRPr>
          </a:p>
        </p:txBody>
      </p:sp>
      <p:sp>
        <p:nvSpPr>
          <p:cNvPr id="615" name="Google Shape;615;p62"/>
          <p:cNvSpPr/>
          <p:nvPr/>
        </p:nvSpPr>
        <p:spPr>
          <a:xfrm>
            <a:off x="7027050" y="3087425"/>
            <a:ext cx="1120800" cy="115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Document en clair</a:t>
            </a:r>
            <a:endParaRPr>
              <a:latin typeface="Lato"/>
              <a:ea typeface="Lato"/>
              <a:cs typeface="Lato"/>
              <a:sym typeface="Lato"/>
            </a:endParaRPr>
          </a:p>
        </p:txBody>
      </p:sp>
      <p:sp>
        <p:nvSpPr>
          <p:cNvPr id="616" name="Google Shape;616;p62"/>
          <p:cNvSpPr/>
          <p:nvPr/>
        </p:nvSpPr>
        <p:spPr>
          <a:xfrm>
            <a:off x="4256550" y="3087425"/>
            <a:ext cx="1120800" cy="1150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Document chiffré</a:t>
            </a:r>
            <a:endParaRPr>
              <a:latin typeface="Lato"/>
              <a:ea typeface="Lato"/>
              <a:cs typeface="Lato"/>
              <a:sym typeface="Lato"/>
            </a:endParaRPr>
          </a:p>
        </p:txBody>
      </p:sp>
      <p:cxnSp>
        <p:nvCxnSpPr>
          <p:cNvPr id="617" name="Google Shape;617;p62"/>
          <p:cNvCxnSpPr>
            <a:stCxn id="614" idx="3"/>
            <a:endCxn id="616" idx="1"/>
          </p:cNvCxnSpPr>
          <p:nvPr/>
        </p:nvCxnSpPr>
        <p:spPr>
          <a:xfrm>
            <a:off x="2418300" y="3662825"/>
            <a:ext cx="1838400" cy="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62"/>
          <p:cNvCxnSpPr>
            <a:stCxn id="616" idx="3"/>
            <a:endCxn id="615" idx="1"/>
          </p:cNvCxnSpPr>
          <p:nvPr/>
        </p:nvCxnSpPr>
        <p:spPr>
          <a:xfrm>
            <a:off x="5377350" y="3662825"/>
            <a:ext cx="1649700" cy="0"/>
          </a:xfrm>
          <a:prstGeom prst="straightConnector1">
            <a:avLst/>
          </a:prstGeom>
          <a:noFill/>
          <a:ln cap="flat" cmpd="sng" w="9525">
            <a:solidFill>
              <a:schemeClr val="dk2"/>
            </a:solidFill>
            <a:prstDash val="solid"/>
            <a:round/>
            <a:headEnd len="med" w="med" type="none"/>
            <a:tailEnd len="med" w="med" type="triangle"/>
          </a:ln>
        </p:spPr>
      </p:cxnSp>
      <p:sp>
        <p:nvSpPr>
          <p:cNvPr id="619" name="Google Shape;619;p62"/>
          <p:cNvSpPr txBox="1"/>
          <p:nvPr/>
        </p:nvSpPr>
        <p:spPr>
          <a:xfrm>
            <a:off x="2701850" y="3367625"/>
            <a:ext cx="1120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Chiffrement</a:t>
            </a:r>
            <a:endParaRPr b="1" sz="1300">
              <a:solidFill>
                <a:srgbClr val="FF0000"/>
              </a:solidFill>
              <a:latin typeface="Lato"/>
              <a:ea typeface="Lato"/>
              <a:cs typeface="Lato"/>
              <a:sym typeface="Lato"/>
            </a:endParaRPr>
          </a:p>
        </p:txBody>
      </p:sp>
      <p:sp>
        <p:nvSpPr>
          <p:cNvPr id="620" name="Google Shape;620;p62"/>
          <p:cNvSpPr txBox="1"/>
          <p:nvPr/>
        </p:nvSpPr>
        <p:spPr>
          <a:xfrm>
            <a:off x="5536075" y="3367625"/>
            <a:ext cx="13404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00FF00"/>
                </a:solidFill>
                <a:latin typeface="Lato"/>
                <a:ea typeface="Lato"/>
                <a:cs typeface="Lato"/>
                <a:sym typeface="Lato"/>
              </a:rPr>
              <a:t>Déchiffrement</a:t>
            </a:r>
            <a:endParaRPr b="1" sz="1300">
              <a:solidFill>
                <a:srgbClr val="00FF00"/>
              </a:solidFill>
              <a:latin typeface="Lato"/>
              <a:ea typeface="Lato"/>
              <a:cs typeface="Lato"/>
              <a:sym typeface="Lato"/>
            </a:endParaRPr>
          </a:p>
        </p:txBody>
      </p:sp>
      <p:sp>
        <p:nvSpPr>
          <p:cNvPr id="621" name="Google Shape;621;p62"/>
          <p:cNvSpPr/>
          <p:nvPr/>
        </p:nvSpPr>
        <p:spPr>
          <a:xfrm>
            <a:off x="2636750" y="1458175"/>
            <a:ext cx="1251000" cy="480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Clé publique</a:t>
            </a:r>
            <a:endParaRPr>
              <a:latin typeface="Lato"/>
              <a:ea typeface="Lato"/>
              <a:cs typeface="Lato"/>
              <a:sym typeface="Lato"/>
            </a:endParaRPr>
          </a:p>
        </p:txBody>
      </p:sp>
      <p:cxnSp>
        <p:nvCxnSpPr>
          <p:cNvPr id="622" name="Google Shape;622;p62"/>
          <p:cNvCxnSpPr>
            <a:stCxn id="621" idx="2"/>
            <a:endCxn id="619" idx="0"/>
          </p:cNvCxnSpPr>
          <p:nvPr/>
        </p:nvCxnSpPr>
        <p:spPr>
          <a:xfrm flipH="1" rot="-5400000">
            <a:off x="2547950" y="2652775"/>
            <a:ext cx="1429200" cy="600"/>
          </a:xfrm>
          <a:prstGeom prst="bentConnector3">
            <a:avLst>
              <a:gd fmla="val 49998" name="adj1"/>
            </a:avLst>
          </a:prstGeom>
          <a:noFill/>
          <a:ln cap="flat" cmpd="sng" w="19050">
            <a:solidFill>
              <a:schemeClr val="dk2"/>
            </a:solidFill>
            <a:prstDash val="dashDot"/>
            <a:round/>
            <a:headEnd len="med" w="med" type="none"/>
            <a:tailEnd len="med" w="med" type="stealth"/>
          </a:ln>
        </p:spPr>
      </p:cxnSp>
      <p:sp>
        <p:nvSpPr>
          <p:cNvPr id="623" name="Google Shape;623;p62"/>
          <p:cNvSpPr txBox="1"/>
          <p:nvPr/>
        </p:nvSpPr>
        <p:spPr>
          <a:xfrm>
            <a:off x="2751875" y="4322950"/>
            <a:ext cx="4124700" cy="5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Chiffrement asymétrique : La clé de chiffrement est différente de la clé de déchiffrement</a:t>
            </a:r>
            <a:endParaRPr i="1" sz="1300">
              <a:solidFill>
                <a:schemeClr val="lt1"/>
              </a:solidFill>
              <a:latin typeface="Lato"/>
              <a:ea typeface="Lato"/>
              <a:cs typeface="Lato"/>
              <a:sym typeface="Lato"/>
            </a:endParaRPr>
          </a:p>
        </p:txBody>
      </p:sp>
      <p:sp>
        <p:nvSpPr>
          <p:cNvPr id="624" name="Google Shape;624;p62"/>
          <p:cNvSpPr/>
          <p:nvPr/>
        </p:nvSpPr>
        <p:spPr>
          <a:xfrm>
            <a:off x="5580775" y="1458175"/>
            <a:ext cx="1251000" cy="480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Clé privée</a:t>
            </a:r>
            <a:endParaRPr>
              <a:latin typeface="Lato"/>
              <a:ea typeface="Lato"/>
              <a:cs typeface="Lato"/>
              <a:sym typeface="Lato"/>
            </a:endParaRPr>
          </a:p>
        </p:txBody>
      </p:sp>
      <p:cxnSp>
        <p:nvCxnSpPr>
          <p:cNvPr id="625" name="Google Shape;625;p62"/>
          <p:cNvCxnSpPr/>
          <p:nvPr/>
        </p:nvCxnSpPr>
        <p:spPr>
          <a:xfrm flipH="1" rot="-5400000">
            <a:off x="5487600" y="2652775"/>
            <a:ext cx="1429200" cy="600"/>
          </a:xfrm>
          <a:prstGeom prst="bentConnector3">
            <a:avLst>
              <a:gd fmla="val 49998" name="adj1"/>
            </a:avLst>
          </a:prstGeom>
          <a:noFill/>
          <a:ln cap="flat" cmpd="sng" w="19050">
            <a:solidFill>
              <a:schemeClr val="dk2"/>
            </a:solidFill>
            <a:prstDash val="dashDot"/>
            <a:round/>
            <a:headEnd len="med" w="med" type="none"/>
            <a:tailEnd len="med" w="med" type="stealth"/>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Hashing et signatures numériques</a:t>
            </a:r>
            <a:endParaRPr/>
          </a:p>
        </p:txBody>
      </p:sp>
      <p:sp>
        <p:nvSpPr>
          <p:cNvPr id="631" name="Google Shape;631;p63"/>
          <p:cNvSpPr txBox="1"/>
          <p:nvPr>
            <p:ph idx="1" type="body"/>
          </p:nvPr>
        </p:nvSpPr>
        <p:spPr>
          <a:xfrm>
            <a:off x="1297500" y="1567550"/>
            <a:ext cx="7038900" cy="115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propriétaire de la clé privée peut utiliser sa clé privée pour créer une signature numérique, qui est un moyen de vérifier l'authenticité et l'intégrité d'un message. La signature est vérifiable à l'aide de la clé publique correspondante, confirmant ainsi l'identité de l'expéditeur et assurant que le message n'a pas été altéré.</a:t>
            </a:r>
            <a:endParaRPr/>
          </a:p>
        </p:txBody>
      </p:sp>
      <p:sp>
        <p:nvSpPr>
          <p:cNvPr id="632" name="Google Shape;632;p63"/>
          <p:cNvSpPr/>
          <p:nvPr/>
        </p:nvSpPr>
        <p:spPr>
          <a:xfrm>
            <a:off x="488775" y="32722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Génération de la paire de clés</a:t>
            </a:r>
            <a:endParaRPr>
              <a:latin typeface="Lato"/>
              <a:ea typeface="Lato"/>
              <a:cs typeface="Lato"/>
              <a:sym typeface="Lato"/>
            </a:endParaRPr>
          </a:p>
        </p:txBody>
      </p:sp>
      <p:sp>
        <p:nvSpPr>
          <p:cNvPr id="633" name="Google Shape;633;p63"/>
          <p:cNvSpPr/>
          <p:nvPr/>
        </p:nvSpPr>
        <p:spPr>
          <a:xfrm>
            <a:off x="2612525" y="32722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Préparer les données à signer</a:t>
            </a:r>
            <a:endParaRPr>
              <a:latin typeface="Lato"/>
              <a:ea typeface="Lato"/>
              <a:cs typeface="Lato"/>
              <a:sym typeface="Lato"/>
            </a:endParaRPr>
          </a:p>
        </p:txBody>
      </p:sp>
      <p:sp>
        <p:nvSpPr>
          <p:cNvPr id="634" name="Google Shape;634;p63"/>
          <p:cNvSpPr/>
          <p:nvPr/>
        </p:nvSpPr>
        <p:spPr>
          <a:xfrm>
            <a:off x="4736275" y="32722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Utiliser la clé privée pour signer</a:t>
            </a:r>
            <a:endParaRPr>
              <a:latin typeface="Lato"/>
              <a:ea typeface="Lato"/>
              <a:cs typeface="Lato"/>
              <a:sym typeface="Lato"/>
            </a:endParaRPr>
          </a:p>
        </p:txBody>
      </p:sp>
      <p:sp>
        <p:nvSpPr>
          <p:cNvPr id="635" name="Google Shape;635;p63"/>
          <p:cNvSpPr/>
          <p:nvPr/>
        </p:nvSpPr>
        <p:spPr>
          <a:xfrm>
            <a:off x="6873900" y="32722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Vérifier la signature (optionnel)</a:t>
            </a:r>
            <a:endParaRPr>
              <a:latin typeface="Lato"/>
              <a:ea typeface="Lato"/>
              <a:cs typeface="Lato"/>
              <a:sym typeface="Lato"/>
            </a:endParaRPr>
          </a:p>
        </p:txBody>
      </p:sp>
      <p:cxnSp>
        <p:nvCxnSpPr>
          <p:cNvPr id="636" name="Google Shape;636;p63"/>
          <p:cNvCxnSpPr>
            <a:stCxn id="632" idx="3"/>
            <a:endCxn id="633" idx="1"/>
          </p:cNvCxnSpPr>
          <p:nvPr/>
        </p:nvCxnSpPr>
        <p:spPr>
          <a:xfrm>
            <a:off x="2179875" y="35774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637" name="Google Shape;637;p63"/>
          <p:cNvCxnSpPr>
            <a:stCxn id="633" idx="3"/>
            <a:endCxn id="634" idx="1"/>
          </p:cNvCxnSpPr>
          <p:nvPr/>
        </p:nvCxnSpPr>
        <p:spPr>
          <a:xfrm>
            <a:off x="4303625" y="35774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638" name="Google Shape;638;p63"/>
          <p:cNvCxnSpPr>
            <a:stCxn id="634" idx="3"/>
            <a:endCxn id="635" idx="1"/>
          </p:cNvCxnSpPr>
          <p:nvPr/>
        </p:nvCxnSpPr>
        <p:spPr>
          <a:xfrm>
            <a:off x="6427375" y="3577475"/>
            <a:ext cx="446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Hashing et signatures numériques</a:t>
            </a:r>
            <a:endParaRPr/>
          </a:p>
        </p:txBody>
      </p:sp>
      <p:sp>
        <p:nvSpPr>
          <p:cNvPr id="644" name="Google Shape;644;p64"/>
          <p:cNvSpPr/>
          <p:nvPr/>
        </p:nvSpPr>
        <p:spPr>
          <a:xfrm>
            <a:off x="48877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Génération de la paire de clés</a:t>
            </a:r>
            <a:endParaRPr>
              <a:latin typeface="Lato"/>
              <a:ea typeface="Lato"/>
              <a:cs typeface="Lato"/>
              <a:sym typeface="Lato"/>
            </a:endParaRPr>
          </a:p>
        </p:txBody>
      </p:sp>
      <p:sp>
        <p:nvSpPr>
          <p:cNvPr id="645" name="Google Shape;645;p64"/>
          <p:cNvSpPr/>
          <p:nvPr/>
        </p:nvSpPr>
        <p:spPr>
          <a:xfrm>
            <a:off x="261252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Préparer les données à signer</a:t>
            </a:r>
            <a:endParaRPr>
              <a:latin typeface="Lato"/>
              <a:ea typeface="Lato"/>
              <a:cs typeface="Lato"/>
              <a:sym typeface="Lato"/>
            </a:endParaRPr>
          </a:p>
        </p:txBody>
      </p:sp>
      <p:sp>
        <p:nvSpPr>
          <p:cNvPr id="646" name="Google Shape;646;p64"/>
          <p:cNvSpPr/>
          <p:nvPr/>
        </p:nvSpPr>
        <p:spPr>
          <a:xfrm>
            <a:off x="473627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Utiliser la clé privée pour signer</a:t>
            </a:r>
            <a:endParaRPr>
              <a:latin typeface="Lato"/>
              <a:ea typeface="Lato"/>
              <a:cs typeface="Lato"/>
              <a:sym typeface="Lato"/>
            </a:endParaRPr>
          </a:p>
        </p:txBody>
      </p:sp>
      <p:sp>
        <p:nvSpPr>
          <p:cNvPr id="647" name="Google Shape;647;p64"/>
          <p:cNvSpPr/>
          <p:nvPr/>
        </p:nvSpPr>
        <p:spPr>
          <a:xfrm>
            <a:off x="6873900"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Vérifier la signature (optionnel)</a:t>
            </a:r>
            <a:endParaRPr>
              <a:latin typeface="Lato"/>
              <a:ea typeface="Lato"/>
              <a:cs typeface="Lato"/>
              <a:sym typeface="Lato"/>
            </a:endParaRPr>
          </a:p>
        </p:txBody>
      </p:sp>
      <p:cxnSp>
        <p:nvCxnSpPr>
          <p:cNvPr id="648" name="Google Shape;648;p64"/>
          <p:cNvCxnSpPr>
            <a:stCxn id="644" idx="3"/>
            <a:endCxn id="645" idx="1"/>
          </p:cNvCxnSpPr>
          <p:nvPr/>
        </p:nvCxnSpPr>
        <p:spPr>
          <a:xfrm>
            <a:off x="2179875" y="19010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649" name="Google Shape;649;p64"/>
          <p:cNvCxnSpPr>
            <a:stCxn id="645" idx="3"/>
            <a:endCxn id="646" idx="1"/>
          </p:cNvCxnSpPr>
          <p:nvPr/>
        </p:nvCxnSpPr>
        <p:spPr>
          <a:xfrm>
            <a:off x="4303625" y="19010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650" name="Google Shape;650;p64"/>
          <p:cNvCxnSpPr>
            <a:stCxn id="646" idx="3"/>
            <a:endCxn id="647" idx="1"/>
          </p:cNvCxnSpPr>
          <p:nvPr/>
        </p:nvCxnSpPr>
        <p:spPr>
          <a:xfrm>
            <a:off x="6427375" y="1901075"/>
            <a:ext cx="446400" cy="0"/>
          </a:xfrm>
          <a:prstGeom prst="straightConnector1">
            <a:avLst/>
          </a:prstGeom>
          <a:noFill/>
          <a:ln cap="flat" cmpd="sng" w="9525">
            <a:solidFill>
              <a:schemeClr val="dk2"/>
            </a:solidFill>
            <a:prstDash val="solid"/>
            <a:round/>
            <a:headEnd len="med" w="med" type="none"/>
            <a:tailEnd len="med" w="med" type="triangle"/>
          </a:ln>
        </p:spPr>
      </p:cxnSp>
      <p:sp>
        <p:nvSpPr>
          <p:cNvPr id="651" name="Google Shape;651;p64"/>
          <p:cNvSpPr/>
          <p:nvPr/>
        </p:nvSpPr>
        <p:spPr>
          <a:xfrm>
            <a:off x="420250" y="1501000"/>
            <a:ext cx="1951500" cy="8607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2" name="Google Shape;652;p64"/>
          <p:cNvSpPr txBox="1"/>
          <p:nvPr/>
        </p:nvSpPr>
        <p:spPr>
          <a:xfrm>
            <a:off x="420250" y="2611800"/>
            <a:ext cx="1951500" cy="1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On génère une paire de clé publique-privée. La clé privée doit rester confidentielle et sécurisée, tandis que la clé publique peut être partagée.</a:t>
            </a:r>
            <a:endParaRPr sz="1300">
              <a:solidFill>
                <a:schemeClr val="l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Hashing et signatures numériques</a:t>
            </a:r>
            <a:endParaRPr/>
          </a:p>
        </p:txBody>
      </p:sp>
      <p:sp>
        <p:nvSpPr>
          <p:cNvPr id="658" name="Google Shape;658;p65"/>
          <p:cNvSpPr/>
          <p:nvPr/>
        </p:nvSpPr>
        <p:spPr>
          <a:xfrm>
            <a:off x="48877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Génération de la paire de clés</a:t>
            </a:r>
            <a:endParaRPr>
              <a:latin typeface="Lato"/>
              <a:ea typeface="Lato"/>
              <a:cs typeface="Lato"/>
              <a:sym typeface="Lato"/>
            </a:endParaRPr>
          </a:p>
        </p:txBody>
      </p:sp>
      <p:sp>
        <p:nvSpPr>
          <p:cNvPr id="659" name="Google Shape;659;p65"/>
          <p:cNvSpPr/>
          <p:nvPr/>
        </p:nvSpPr>
        <p:spPr>
          <a:xfrm>
            <a:off x="261252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Préparer les données à signer</a:t>
            </a:r>
            <a:endParaRPr>
              <a:latin typeface="Lato"/>
              <a:ea typeface="Lato"/>
              <a:cs typeface="Lato"/>
              <a:sym typeface="Lato"/>
            </a:endParaRPr>
          </a:p>
        </p:txBody>
      </p:sp>
      <p:sp>
        <p:nvSpPr>
          <p:cNvPr id="660" name="Google Shape;660;p65"/>
          <p:cNvSpPr/>
          <p:nvPr/>
        </p:nvSpPr>
        <p:spPr>
          <a:xfrm>
            <a:off x="473627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Utiliser la clé privée pour signer</a:t>
            </a:r>
            <a:endParaRPr>
              <a:latin typeface="Lato"/>
              <a:ea typeface="Lato"/>
              <a:cs typeface="Lato"/>
              <a:sym typeface="Lato"/>
            </a:endParaRPr>
          </a:p>
        </p:txBody>
      </p:sp>
      <p:sp>
        <p:nvSpPr>
          <p:cNvPr id="661" name="Google Shape;661;p65"/>
          <p:cNvSpPr/>
          <p:nvPr/>
        </p:nvSpPr>
        <p:spPr>
          <a:xfrm>
            <a:off x="6873900"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Vérifier la signature (optionnel)</a:t>
            </a:r>
            <a:endParaRPr>
              <a:latin typeface="Lato"/>
              <a:ea typeface="Lato"/>
              <a:cs typeface="Lato"/>
              <a:sym typeface="Lato"/>
            </a:endParaRPr>
          </a:p>
        </p:txBody>
      </p:sp>
      <p:cxnSp>
        <p:nvCxnSpPr>
          <p:cNvPr id="662" name="Google Shape;662;p65"/>
          <p:cNvCxnSpPr>
            <a:stCxn id="658" idx="3"/>
            <a:endCxn id="659" idx="1"/>
          </p:cNvCxnSpPr>
          <p:nvPr/>
        </p:nvCxnSpPr>
        <p:spPr>
          <a:xfrm>
            <a:off x="2179875" y="19010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663" name="Google Shape;663;p65"/>
          <p:cNvCxnSpPr>
            <a:stCxn id="659" idx="3"/>
            <a:endCxn id="660" idx="1"/>
          </p:cNvCxnSpPr>
          <p:nvPr/>
        </p:nvCxnSpPr>
        <p:spPr>
          <a:xfrm>
            <a:off x="4303625" y="19010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664" name="Google Shape;664;p65"/>
          <p:cNvCxnSpPr>
            <a:stCxn id="660" idx="3"/>
            <a:endCxn id="661" idx="1"/>
          </p:cNvCxnSpPr>
          <p:nvPr/>
        </p:nvCxnSpPr>
        <p:spPr>
          <a:xfrm>
            <a:off x="6427375" y="1901075"/>
            <a:ext cx="446400" cy="0"/>
          </a:xfrm>
          <a:prstGeom prst="straightConnector1">
            <a:avLst/>
          </a:prstGeom>
          <a:noFill/>
          <a:ln cap="flat" cmpd="sng" w="9525">
            <a:solidFill>
              <a:schemeClr val="dk2"/>
            </a:solidFill>
            <a:prstDash val="solid"/>
            <a:round/>
            <a:headEnd len="med" w="med" type="none"/>
            <a:tailEnd len="med" w="med" type="triangle"/>
          </a:ln>
        </p:spPr>
      </p:cxnSp>
      <p:sp>
        <p:nvSpPr>
          <p:cNvPr id="665" name="Google Shape;665;p65"/>
          <p:cNvSpPr/>
          <p:nvPr/>
        </p:nvSpPr>
        <p:spPr>
          <a:xfrm>
            <a:off x="2482325" y="1470725"/>
            <a:ext cx="1951500" cy="8607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66" name="Google Shape;666;p65"/>
          <p:cNvSpPr txBox="1"/>
          <p:nvPr/>
        </p:nvSpPr>
        <p:spPr>
          <a:xfrm>
            <a:off x="2482325" y="2611800"/>
            <a:ext cx="1951500" cy="1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Avant de signer un message ou un document, vous devez obtenir une version hachée de ces données. (Exemple : SHA 256)</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Objectif : produire une empreinte unique et fixe de la donnée</a:t>
            </a:r>
            <a:endParaRPr sz="1300">
              <a:solidFill>
                <a:schemeClr val="lt1"/>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0" name="Shape 670"/>
        <p:cNvGrpSpPr/>
        <p:nvPr/>
      </p:nvGrpSpPr>
      <p:grpSpPr>
        <a:xfrm>
          <a:off x="0" y="0"/>
          <a:ext cx="0" cy="0"/>
          <a:chOff x="0" y="0"/>
          <a:chExt cx="0" cy="0"/>
        </a:xfrm>
      </p:grpSpPr>
      <p:sp>
        <p:nvSpPr>
          <p:cNvPr id="671" name="Google Shape;671;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solidFill>
                  <a:schemeClr val="dk1"/>
                </a:solidFill>
              </a:rPr>
              <a:t>SHA 256</a:t>
            </a:r>
            <a:endParaRPr b="1">
              <a:solidFill>
                <a:schemeClr val="dk1"/>
              </a:solidFill>
            </a:endParaRPr>
          </a:p>
        </p:txBody>
      </p:sp>
      <p:sp>
        <p:nvSpPr>
          <p:cNvPr id="672" name="Google Shape;672;p6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solidFill>
                  <a:schemeClr val="dk1"/>
                </a:solidFill>
              </a:rPr>
              <a:t>SHA : Secure Hash Algorithm : Ce sont des fonctions de hachage sur des mots de 32 bits pour la famille SHA 2.</a:t>
            </a:r>
            <a:endParaRPr>
              <a:solidFill>
                <a:schemeClr val="dk1"/>
              </a:solidFill>
            </a:endParaRPr>
          </a:p>
        </p:txBody>
      </p:sp>
      <p:pic>
        <p:nvPicPr>
          <p:cNvPr id="673" name="Google Shape;673;p66"/>
          <p:cNvPicPr preferRelativeResize="0"/>
          <p:nvPr/>
        </p:nvPicPr>
        <p:blipFill>
          <a:blip r:embed="rId3">
            <a:alphaModFix/>
          </a:blip>
          <a:stretch>
            <a:fillRect/>
          </a:stretch>
        </p:blipFill>
        <p:spPr>
          <a:xfrm>
            <a:off x="1891100" y="2208522"/>
            <a:ext cx="5295576" cy="2600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Hashing et signatures numériques</a:t>
            </a:r>
            <a:endParaRPr/>
          </a:p>
        </p:txBody>
      </p:sp>
      <p:sp>
        <p:nvSpPr>
          <p:cNvPr id="679" name="Google Shape;679;p67"/>
          <p:cNvSpPr/>
          <p:nvPr/>
        </p:nvSpPr>
        <p:spPr>
          <a:xfrm>
            <a:off x="48877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Génération de la paire de clés</a:t>
            </a:r>
            <a:endParaRPr>
              <a:latin typeface="Lato"/>
              <a:ea typeface="Lato"/>
              <a:cs typeface="Lato"/>
              <a:sym typeface="Lato"/>
            </a:endParaRPr>
          </a:p>
        </p:txBody>
      </p:sp>
      <p:sp>
        <p:nvSpPr>
          <p:cNvPr id="680" name="Google Shape;680;p67"/>
          <p:cNvSpPr/>
          <p:nvPr/>
        </p:nvSpPr>
        <p:spPr>
          <a:xfrm>
            <a:off x="261252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Préparer les données à signer</a:t>
            </a:r>
            <a:endParaRPr>
              <a:latin typeface="Lato"/>
              <a:ea typeface="Lato"/>
              <a:cs typeface="Lato"/>
              <a:sym typeface="Lato"/>
            </a:endParaRPr>
          </a:p>
        </p:txBody>
      </p:sp>
      <p:sp>
        <p:nvSpPr>
          <p:cNvPr id="681" name="Google Shape;681;p67"/>
          <p:cNvSpPr/>
          <p:nvPr/>
        </p:nvSpPr>
        <p:spPr>
          <a:xfrm>
            <a:off x="473627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Utiliser la clé privée pour signer</a:t>
            </a:r>
            <a:endParaRPr>
              <a:latin typeface="Lato"/>
              <a:ea typeface="Lato"/>
              <a:cs typeface="Lato"/>
              <a:sym typeface="Lato"/>
            </a:endParaRPr>
          </a:p>
        </p:txBody>
      </p:sp>
      <p:sp>
        <p:nvSpPr>
          <p:cNvPr id="682" name="Google Shape;682;p67"/>
          <p:cNvSpPr/>
          <p:nvPr/>
        </p:nvSpPr>
        <p:spPr>
          <a:xfrm>
            <a:off x="6873900"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Vérifier la signature (optionnel)</a:t>
            </a:r>
            <a:endParaRPr>
              <a:latin typeface="Lato"/>
              <a:ea typeface="Lato"/>
              <a:cs typeface="Lato"/>
              <a:sym typeface="Lato"/>
            </a:endParaRPr>
          </a:p>
        </p:txBody>
      </p:sp>
      <p:cxnSp>
        <p:nvCxnSpPr>
          <p:cNvPr id="683" name="Google Shape;683;p67"/>
          <p:cNvCxnSpPr>
            <a:stCxn id="679" idx="3"/>
            <a:endCxn id="680" idx="1"/>
          </p:cNvCxnSpPr>
          <p:nvPr/>
        </p:nvCxnSpPr>
        <p:spPr>
          <a:xfrm>
            <a:off x="2179875" y="19010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684" name="Google Shape;684;p67"/>
          <p:cNvCxnSpPr>
            <a:stCxn id="680" idx="3"/>
            <a:endCxn id="681" idx="1"/>
          </p:cNvCxnSpPr>
          <p:nvPr/>
        </p:nvCxnSpPr>
        <p:spPr>
          <a:xfrm>
            <a:off x="4303625" y="19010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685" name="Google Shape;685;p67"/>
          <p:cNvCxnSpPr>
            <a:stCxn id="681" idx="3"/>
            <a:endCxn id="682" idx="1"/>
          </p:cNvCxnSpPr>
          <p:nvPr/>
        </p:nvCxnSpPr>
        <p:spPr>
          <a:xfrm>
            <a:off x="6427375" y="1901075"/>
            <a:ext cx="446400" cy="0"/>
          </a:xfrm>
          <a:prstGeom prst="straightConnector1">
            <a:avLst/>
          </a:prstGeom>
          <a:noFill/>
          <a:ln cap="flat" cmpd="sng" w="9525">
            <a:solidFill>
              <a:schemeClr val="dk2"/>
            </a:solidFill>
            <a:prstDash val="solid"/>
            <a:round/>
            <a:headEnd len="med" w="med" type="none"/>
            <a:tailEnd len="med" w="med" type="triangle"/>
          </a:ln>
        </p:spPr>
      </p:cxnSp>
      <p:sp>
        <p:nvSpPr>
          <p:cNvPr id="686" name="Google Shape;686;p67"/>
          <p:cNvSpPr/>
          <p:nvPr/>
        </p:nvSpPr>
        <p:spPr>
          <a:xfrm>
            <a:off x="4613013" y="1470725"/>
            <a:ext cx="1951500" cy="8607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7" name="Google Shape;687;p67"/>
          <p:cNvSpPr txBox="1"/>
          <p:nvPr/>
        </p:nvSpPr>
        <p:spPr>
          <a:xfrm>
            <a:off x="4613025" y="2571750"/>
            <a:ext cx="1951500" cy="1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La signature numérique est généralement créée en utilisant une fonction de signature qui prend en entrée le hachage des données et la clé privée. par exemple en RSA : </a:t>
            </a:r>
            <a:endParaRPr sz="1300">
              <a:solidFill>
                <a:schemeClr val="lt1"/>
              </a:solidFill>
              <a:latin typeface="Lato"/>
              <a:ea typeface="Lato"/>
              <a:cs typeface="Lato"/>
              <a:sym typeface="Lato"/>
            </a:endParaRPr>
          </a:p>
        </p:txBody>
      </p:sp>
      <p:pic>
        <p:nvPicPr>
          <p:cNvPr id="688" name="Google Shape;688;p67"/>
          <p:cNvPicPr preferRelativeResize="0"/>
          <p:nvPr/>
        </p:nvPicPr>
        <p:blipFill>
          <a:blip r:embed="rId3">
            <a:alphaModFix/>
          </a:blip>
          <a:stretch>
            <a:fillRect/>
          </a:stretch>
        </p:blipFill>
        <p:spPr>
          <a:xfrm>
            <a:off x="2986263" y="4303050"/>
            <a:ext cx="5191125" cy="352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Hashing et signatures numériques</a:t>
            </a:r>
            <a:endParaRPr/>
          </a:p>
        </p:txBody>
      </p:sp>
      <p:sp>
        <p:nvSpPr>
          <p:cNvPr id="694" name="Google Shape;694;p68"/>
          <p:cNvSpPr/>
          <p:nvPr/>
        </p:nvSpPr>
        <p:spPr>
          <a:xfrm>
            <a:off x="48877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Génération de la paire de clés</a:t>
            </a:r>
            <a:endParaRPr>
              <a:latin typeface="Lato"/>
              <a:ea typeface="Lato"/>
              <a:cs typeface="Lato"/>
              <a:sym typeface="Lato"/>
            </a:endParaRPr>
          </a:p>
        </p:txBody>
      </p:sp>
      <p:sp>
        <p:nvSpPr>
          <p:cNvPr id="695" name="Google Shape;695;p68"/>
          <p:cNvSpPr/>
          <p:nvPr/>
        </p:nvSpPr>
        <p:spPr>
          <a:xfrm>
            <a:off x="261252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Préparer les données à signer</a:t>
            </a:r>
            <a:endParaRPr>
              <a:latin typeface="Lato"/>
              <a:ea typeface="Lato"/>
              <a:cs typeface="Lato"/>
              <a:sym typeface="Lato"/>
            </a:endParaRPr>
          </a:p>
        </p:txBody>
      </p:sp>
      <p:sp>
        <p:nvSpPr>
          <p:cNvPr id="696" name="Google Shape;696;p68"/>
          <p:cNvSpPr/>
          <p:nvPr/>
        </p:nvSpPr>
        <p:spPr>
          <a:xfrm>
            <a:off x="4736275"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Utiliser la clé privée pour signer</a:t>
            </a:r>
            <a:endParaRPr>
              <a:latin typeface="Lato"/>
              <a:ea typeface="Lato"/>
              <a:cs typeface="Lato"/>
              <a:sym typeface="Lato"/>
            </a:endParaRPr>
          </a:p>
        </p:txBody>
      </p:sp>
      <p:sp>
        <p:nvSpPr>
          <p:cNvPr id="697" name="Google Shape;697;p68"/>
          <p:cNvSpPr/>
          <p:nvPr/>
        </p:nvSpPr>
        <p:spPr>
          <a:xfrm>
            <a:off x="6873900" y="1595825"/>
            <a:ext cx="1691100" cy="61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Vérifier la signature (optionnel)</a:t>
            </a:r>
            <a:endParaRPr>
              <a:latin typeface="Lato"/>
              <a:ea typeface="Lato"/>
              <a:cs typeface="Lato"/>
              <a:sym typeface="Lato"/>
            </a:endParaRPr>
          </a:p>
        </p:txBody>
      </p:sp>
      <p:cxnSp>
        <p:nvCxnSpPr>
          <p:cNvPr id="698" name="Google Shape;698;p68"/>
          <p:cNvCxnSpPr>
            <a:stCxn id="694" idx="3"/>
            <a:endCxn id="695" idx="1"/>
          </p:cNvCxnSpPr>
          <p:nvPr/>
        </p:nvCxnSpPr>
        <p:spPr>
          <a:xfrm>
            <a:off x="2179875" y="19010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699" name="Google Shape;699;p68"/>
          <p:cNvCxnSpPr>
            <a:stCxn id="695" idx="3"/>
            <a:endCxn id="696" idx="1"/>
          </p:cNvCxnSpPr>
          <p:nvPr/>
        </p:nvCxnSpPr>
        <p:spPr>
          <a:xfrm>
            <a:off x="4303625" y="1901075"/>
            <a:ext cx="432600" cy="0"/>
          </a:xfrm>
          <a:prstGeom prst="straightConnector1">
            <a:avLst/>
          </a:prstGeom>
          <a:noFill/>
          <a:ln cap="flat" cmpd="sng" w="9525">
            <a:solidFill>
              <a:schemeClr val="dk2"/>
            </a:solidFill>
            <a:prstDash val="solid"/>
            <a:round/>
            <a:headEnd len="med" w="med" type="none"/>
            <a:tailEnd len="med" w="med" type="triangle"/>
          </a:ln>
        </p:spPr>
      </p:cxnSp>
      <p:cxnSp>
        <p:nvCxnSpPr>
          <p:cNvPr id="700" name="Google Shape;700;p68"/>
          <p:cNvCxnSpPr>
            <a:stCxn id="696" idx="3"/>
            <a:endCxn id="697" idx="1"/>
          </p:cNvCxnSpPr>
          <p:nvPr/>
        </p:nvCxnSpPr>
        <p:spPr>
          <a:xfrm>
            <a:off x="6427375" y="1901075"/>
            <a:ext cx="446400" cy="0"/>
          </a:xfrm>
          <a:prstGeom prst="straightConnector1">
            <a:avLst/>
          </a:prstGeom>
          <a:noFill/>
          <a:ln cap="flat" cmpd="sng" w="9525">
            <a:solidFill>
              <a:schemeClr val="dk2"/>
            </a:solidFill>
            <a:prstDash val="solid"/>
            <a:round/>
            <a:headEnd len="med" w="med" type="none"/>
            <a:tailEnd len="med" w="med" type="triangle"/>
          </a:ln>
        </p:spPr>
      </p:cxnSp>
      <p:sp>
        <p:nvSpPr>
          <p:cNvPr id="701" name="Google Shape;701;p68"/>
          <p:cNvSpPr/>
          <p:nvPr/>
        </p:nvSpPr>
        <p:spPr>
          <a:xfrm>
            <a:off x="6743688" y="1470725"/>
            <a:ext cx="1951500" cy="8607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2" name="Google Shape;702;p68"/>
          <p:cNvSpPr txBox="1"/>
          <p:nvPr/>
        </p:nvSpPr>
        <p:spPr>
          <a:xfrm>
            <a:off x="6743700" y="2571750"/>
            <a:ext cx="2212500" cy="17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Pour vérifier la signature, vous aurez besoin du message original, de la signature et de la clé publique correspondante. On peut utiliser une fonction de vérification de signature pour confirmer que la signature correspond aux données originales</a:t>
            </a:r>
            <a:endParaRPr sz="1300">
              <a:solidFill>
                <a:schemeClr val="lt1"/>
              </a:solidFill>
              <a:latin typeface="Lato"/>
              <a:ea typeface="Lato"/>
              <a:cs typeface="Lato"/>
              <a:sym typeface="Lato"/>
            </a:endParaRPr>
          </a:p>
        </p:txBody>
      </p:sp>
      <p:pic>
        <p:nvPicPr>
          <p:cNvPr id="703" name="Google Shape;703;p68"/>
          <p:cNvPicPr preferRelativeResize="0"/>
          <p:nvPr/>
        </p:nvPicPr>
        <p:blipFill>
          <a:blip r:embed="rId3">
            <a:alphaModFix/>
          </a:blip>
          <a:stretch>
            <a:fillRect/>
          </a:stretch>
        </p:blipFill>
        <p:spPr>
          <a:xfrm>
            <a:off x="3203100" y="4720350"/>
            <a:ext cx="5753100" cy="342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L’échange sécurisé de clés</a:t>
            </a:r>
            <a:endParaRPr/>
          </a:p>
        </p:txBody>
      </p:sp>
      <p:sp>
        <p:nvSpPr>
          <p:cNvPr id="709" name="Google Shape;709;p6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Échange sécurisé de clés :</a:t>
            </a:r>
            <a:endParaRPr/>
          </a:p>
          <a:p>
            <a:pPr indent="0" lvl="0" marL="0" rtl="0" algn="l">
              <a:spcBef>
                <a:spcPts val="1200"/>
              </a:spcBef>
              <a:spcAft>
                <a:spcPts val="0"/>
              </a:spcAft>
              <a:buNone/>
            </a:pPr>
            <a:r>
              <a:rPr lang="fr"/>
              <a:t>Le chiffrement asymétrique est souvent utilisé pour échanger de manière sécurisée des clés symétriques. Une fois que les parties communicantes ont échangé des clés publiques, elles peuvent s'en servir pour établir une clé de session symétrique, qui est ensuite utilisée pour chiffrer les données de manière plus efficace.</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L’échange de clé Diffie-Hellman (DH)</a:t>
            </a:r>
            <a:endParaRPr/>
          </a:p>
        </p:txBody>
      </p:sp>
      <p:sp>
        <p:nvSpPr>
          <p:cNvPr id="715" name="Google Shape;715;p70"/>
          <p:cNvSpPr/>
          <p:nvPr/>
        </p:nvSpPr>
        <p:spPr>
          <a:xfrm>
            <a:off x="2035050" y="1430975"/>
            <a:ext cx="5563800" cy="55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Deux parties génèrent chacune une paire de clés publique-privée</a:t>
            </a:r>
            <a:endParaRPr>
              <a:latin typeface="Lato"/>
              <a:ea typeface="Lato"/>
              <a:cs typeface="Lato"/>
              <a:sym typeface="Lato"/>
            </a:endParaRPr>
          </a:p>
        </p:txBody>
      </p:sp>
      <p:sp>
        <p:nvSpPr>
          <p:cNvPr id="716" name="Google Shape;716;p70"/>
          <p:cNvSpPr/>
          <p:nvPr/>
        </p:nvSpPr>
        <p:spPr>
          <a:xfrm>
            <a:off x="2035050" y="2184650"/>
            <a:ext cx="5563800" cy="55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Elles échangent publiquement leurs clés publiques</a:t>
            </a:r>
            <a:endParaRPr>
              <a:latin typeface="Lato"/>
              <a:ea typeface="Lato"/>
              <a:cs typeface="Lato"/>
              <a:sym typeface="Lato"/>
            </a:endParaRPr>
          </a:p>
        </p:txBody>
      </p:sp>
      <p:sp>
        <p:nvSpPr>
          <p:cNvPr id="717" name="Google Shape;717;p70"/>
          <p:cNvSpPr/>
          <p:nvPr/>
        </p:nvSpPr>
        <p:spPr>
          <a:xfrm>
            <a:off x="2035050" y="2938325"/>
            <a:ext cx="5563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Chaque partie combine la clé publique de l’autre avec sa propre clé privée pour générer une clé de session commune sans jamais avoir besoin de partager leurs clés privées directement</a:t>
            </a:r>
            <a:endParaRPr>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L’échange de clé Diffie-Hellman (DH)</a:t>
            </a:r>
            <a:endParaRPr/>
          </a:p>
        </p:txBody>
      </p:sp>
      <p:pic>
        <p:nvPicPr>
          <p:cNvPr id="723" name="Google Shape;723;p71"/>
          <p:cNvPicPr preferRelativeResize="0"/>
          <p:nvPr/>
        </p:nvPicPr>
        <p:blipFill>
          <a:blip r:embed="rId3">
            <a:alphaModFix/>
          </a:blip>
          <a:stretch>
            <a:fillRect/>
          </a:stretch>
        </p:blipFill>
        <p:spPr>
          <a:xfrm>
            <a:off x="1896325" y="1090000"/>
            <a:ext cx="5351348" cy="382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Politique de confidentialité des données</a:t>
            </a:r>
            <a:endParaRPr/>
          </a:p>
        </p:txBody>
      </p:sp>
      <p:sp>
        <p:nvSpPr>
          <p:cNvPr id="182" name="Google Shape;182;p18"/>
          <p:cNvSpPr txBox="1"/>
          <p:nvPr>
            <p:ph idx="1" type="body"/>
          </p:nvPr>
        </p:nvSpPr>
        <p:spPr>
          <a:xfrm>
            <a:off x="1297500" y="1567550"/>
            <a:ext cx="7038900" cy="590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fr"/>
              <a:t>Définir les règles et les procédures pour protéger les informations sensibles et confidentielles de l'entreprise, ainsi que celles de ses clients et partenaires.</a:t>
            </a:r>
            <a:endParaRPr/>
          </a:p>
        </p:txBody>
      </p:sp>
      <p:sp>
        <p:nvSpPr>
          <p:cNvPr id="183" name="Google Shape;183;p18"/>
          <p:cNvSpPr/>
          <p:nvPr/>
        </p:nvSpPr>
        <p:spPr>
          <a:xfrm>
            <a:off x="1747500" y="4092775"/>
            <a:ext cx="18414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Norme ISO 27001</a:t>
            </a:r>
            <a:endParaRPr>
              <a:latin typeface="Lato"/>
              <a:ea typeface="Lato"/>
              <a:cs typeface="Lato"/>
              <a:sym typeface="Lato"/>
            </a:endParaRPr>
          </a:p>
        </p:txBody>
      </p:sp>
      <p:sp>
        <p:nvSpPr>
          <p:cNvPr id="184" name="Google Shape;184;p18"/>
          <p:cNvSpPr/>
          <p:nvPr/>
        </p:nvSpPr>
        <p:spPr>
          <a:xfrm>
            <a:off x="3896250" y="4092775"/>
            <a:ext cx="18414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Normes ISO 27002</a:t>
            </a:r>
            <a:endParaRPr>
              <a:latin typeface="Lato"/>
              <a:ea typeface="Lato"/>
              <a:cs typeface="Lato"/>
              <a:sym typeface="Lato"/>
            </a:endParaRPr>
          </a:p>
        </p:txBody>
      </p:sp>
      <p:sp>
        <p:nvSpPr>
          <p:cNvPr id="185" name="Google Shape;185;p18"/>
          <p:cNvSpPr/>
          <p:nvPr/>
        </p:nvSpPr>
        <p:spPr>
          <a:xfrm>
            <a:off x="6045000" y="4092775"/>
            <a:ext cx="1841400" cy="5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RGPD</a:t>
            </a:r>
            <a:endParaRPr>
              <a:latin typeface="Lato"/>
              <a:ea typeface="Lato"/>
              <a:cs typeface="Lato"/>
              <a:sym typeface="Lato"/>
            </a:endParaRPr>
          </a:p>
        </p:txBody>
      </p:sp>
      <p:sp>
        <p:nvSpPr>
          <p:cNvPr id="186" name="Google Shape;186;p18"/>
          <p:cNvSpPr/>
          <p:nvPr/>
        </p:nvSpPr>
        <p:spPr>
          <a:xfrm>
            <a:off x="3250950" y="2336550"/>
            <a:ext cx="3132000" cy="47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Politique de confidentialité</a:t>
            </a:r>
            <a:endParaRPr>
              <a:latin typeface="Lato"/>
              <a:ea typeface="Lato"/>
              <a:cs typeface="Lato"/>
              <a:sym typeface="Lato"/>
            </a:endParaRPr>
          </a:p>
        </p:txBody>
      </p:sp>
      <p:cxnSp>
        <p:nvCxnSpPr>
          <p:cNvPr id="187" name="Google Shape;187;p18"/>
          <p:cNvCxnSpPr>
            <a:stCxn id="186" idx="2"/>
            <a:endCxn id="183" idx="0"/>
          </p:cNvCxnSpPr>
          <p:nvPr/>
        </p:nvCxnSpPr>
        <p:spPr>
          <a:xfrm rot="5400000">
            <a:off x="3099600" y="2375400"/>
            <a:ext cx="1285800" cy="21489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188" name="Google Shape;188;p18"/>
          <p:cNvCxnSpPr>
            <a:stCxn id="186" idx="2"/>
            <a:endCxn id="184" idx="0"/>
          </p:cNvCxnSpPr>
          <p:nvPr/>
        </p:nvCxnSpPr>
        <p:spPr>
          <a:xfrm flipH="1" rot="-5400000">
            <a:off x="4174350" y="3449550"/>
            <a:ext cx="1285800" cy="6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189" name="Google Shape;189;p18"/>
          <p:cNvCxnSpPr>
            <a:stCxn id="186" idx="2"/>
            <a:endCxn id="185" idx="0"/>
          </p:cNvCxnSpPr>
          <p:nvPr/>
        </p:nvCxnSpPr>
        <p:spPr>
          <a:xfrm flipH="1" rot="-5400000">
            <a:off x="5248500" y="2375400"/>
            <a:ext cx="1285800" cy="2148900"/>
          </a:xfrm>
          <a:prstGeom prst="curvedConnector3">
            <a:avLst>
              <a:gd fmla="val 50001" name="adj1"/>
            </a:avLst>
          </a:prstGeom>
          <a:noFill/>
          <a:ln cap="flat" cmpd="sng" w="9525">
            <a:solidFill>
              <a:schemeClr val="dk2"/>
            </a:solidFill>
            <a:prstDash val="solid"/>
            <a:round/>
            <a:headEnd len="med" w="med" type="none"/>
            <a:tailEnd len="med" w="med" type="none"/>
          </a:ln>
        </p:spPr>
      </p:cxnSp>
      <p:sp>
        <p:nvSpPr>
          <p:cNvPr id="190" name="Google Shape;190;p18"/>
          <p:cNvSpPr/>
          <p:nvPr/>
        </p:nvSpPr>
        <p:spPr>
          <a:xfrm>
            <a:off x="1353400" y="3082100"/>
            <a:ext cx="1170900" cy="4704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Collecte</a:t>
            </a:r>
            <a:endParaRPr sz="1200">
              <a:latin typeface="Lato"/>
              <a:ea typeface="Lato"/>
              <a:cs typeface="Lato"/>
              <a:sym typeface="Lato"/>
            </a:endParaRPr>
          </a:p>
        </p:txBody>
      </p:sp>
      <p:sp>
        <p:nvSpPr>
          <p:cNvPr id="191" name="Google Shape;191;p18"/>
          <p:cNvSpPr/>
          <p:nvPr/>
        </p:nvSpPr>
        <p:spPr>
          <a:xfrm>
            <a:off x="2756650" y="3082100"/>
            <a:ext cx="1170900" cy="4704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Classement</a:t>
            </a:r>
            <a:endParaRPr sz="1200">
              <a:latin typeface="Lato"/>
              <a:ea typeface="Lato"/>
              <a:cs typeface="Lato"/>
              <a:sym typeface="Lato"/>
            </a:endParaRPr>
          </a:p>
        </p:txBody>
      </p:sp>
      <p:sp>
        <p:nvSpPr>
          <p:cNvPr id="192" name="Google Shape;192;p18"/>
          <p:cNvSpPr/>
          <p:nvPr/>
        </p:nvSpPr>
        <p:spPr>
          <a:xfrm>
            <a:off x="4109100" y="3082100"/>
            <a:ext cx="1170900" cy="4704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Traitement</a:t>
            </a:r>
            <a:endParaRPr sz="1200">
              <a:latin typeface="Lato"/>
              <a:ea typeface="Lato"/>
              <a:cs typeface="Lato"/>
              <a:sym typeface="Lato"/>
            </a:endParaRPr>
          </a:p>
        </p:txBody>
      </p:sp>
      <p:sp>
        <p:nvSpPr>
          <p:cNvPr id="193" name="Google Shape;193;p18"/>
          <p:cNvSpPr/>
          <p:nvPr/>
        </p:nvSpPr>
        <p:spPr>
          <a:xfrm>
            <a:off x="5525100" y="3082100"/>
            <a:ext cx="1170900" cy="4704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Publication</a:t>
            </a:r>
            <a:endParaRPr sz="1200">
              <a:latin typeface="Lato"/>
              <a:ea typeface="Lato"/>
              <a:cs typeface="Lato"/>
              <a:sym typeface="Lato"/>
            </a:endParaRPr>
          </a:p>
        </p:txBody>
      </p:sp>
      <p:sp>
        <p:nvSpPr>
          <p:cNvPr id="194" name="Google Shape;194;p18"/>
          <p:cNvSpPr/>
          <p:nvPr/>
        </p:nvSpPr>
        <p:spPr>
          <a:xfrm>
            <a:off x="6864800" y="3082100"/>
            <a:ext cx="1170900" cy="4704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Suppression</a:t>
            </a:r>
            <a:endParaRPr sz="1200">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L’échange de clé Diffie-Hellman (DH)</a:t>
            </a:r>
            <a:endParaRPr/>
          </a:p>
        </p:txBody>
      </p:sp>
      <p:pic>
        <p:nvPicPr>
          <p:cNvPr id="729" name="Google Shape;729;p72"/>
          <p:cNvPicPr preferRelativeResize="0"/>
          <p:nvPr/>
        </p:nvPicPr>
        <p:blipFill>
          <a:blip r:embed="rId3">
            <a:alphaModFix/>
          </a:blip>
          <a:stretch>
            <a:fillRect/>
          </a:stretch>
        </p:blipFill>
        <p:spPr>
          <a:xfrm>
            <a:off x="1896325" y="1090000"/>
            <a:ext cx="5351348" cy="3826325"/>
          </a:xfrm>
          <a:prstGeom prst="rect">
            <a:avLst/>
          </a:prstGeom>
          <a:noFill/>
          <a:ln>
            <a:noFill/>
          </a:ln>
        </p:spPr>
      </p:pic>
      <p:sp>
        <p:nvSpPr>
          <p:cNvPr id="730" name="Google Shape;730;p72"/>
          <p:cNvSpPr/>
          <p:nvPr/>
        </p:nvSpPr>
        <p:spPr>
          <a:xfrm>
            <a:off x="2641800" y="2371650"/>
            <a:ext cx="650400" cy="4002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1" name="Google Shape;731;p72"/>
          <p:cNvSpPr txBox="1"/>
          <p:nvPr/>
        </p:nvSpPr>
        <p:spPr>
          <a:xfrm>
            <a:off x="280200" y="1841250"/>
            <a:ext cx="1410900" cy="27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Alice choisit de manière arbitraire, un grand nombre premier p et un nombre aléatoire tel que    g &lt; p</a:t>
            </a:r>
            <a:endParaRPr sz="1300">
              <a:solidFill>
                <a:schemeClr val="lt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L’échange de clé Diffie-Hellman (DH)</a:t>
            </a:r>
            <a:endParaRPr/>
          </a:p>
        </p:txBody>
      </p:sp>
      <p:pic>
        <p:nvPicPr>
          <p:cNvPr id="737" name="Google Shape;737;p73"/>
          <p:cNvPicPr preferRelativeResize="0"/>
          <p:nvPr/>
        </p:nvPicPr>
        <p:blipFill>
          <a:blip r:embed="rId3">
            <a:alphaModFix/>
          </a:blip>
          <a:stretch>
            <a:fillRect/>
          </a:stretch>
        </p:blipFill>
        <p:spPr>
          <a:xfrm>
            <a:off x="1896325" y="1090000"/>
            <a:ext cx="5351348" cy="3826325"/>
          </a:xfrm>
          <a:prstGeom prst="rect">
            <a:avLst/>
          </a:prstGeom>
          <a:noFill/>
          <a:ln>
            <a:noFill/>
          </a:ln>
        </p:spPr>
      </p:pic>
      <p:sp>
        <p:nvSpPr>
          <p:cNvPr id="738" name="Google Shape;738;p73"/>
          <p:cNvSpPr/>
          <p:nvPr/>
        </p:nvSpPr>
        <p:spPr>
          <a:xfrm>
            <a:off x="1941325" y="2803075"/>
            <a:ext cx="1410900" cy="4002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9" name="Google Shape;739;p73"/>
          <p:cNvSpPr txBox="1"/>
          <p:nvPr/>
        </p:nvSpPr>
        <p:spPr>
          <a:xfrm>
            <a:off x="280200" y="1841250"/>
            <a:ext cx="1410900" cy="27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Alice et Bob choisissent un nombre aléatoire qu’ils vont garder secret</a:t>
            </a:r>
            <a:endParaRPr sz="1300">
              <a:solidFill>
                <a:schemeClr val="lt1"/>
              </a:solidFill>
              <a:latin typeface="Lato"/>
              <a:ea typeface="Lato"/>
              <a:cs typeface="Lato"/>
              <a:sym typeface="Lato"/>
            </a:endParaRPr>
          </a:p>
        </p:txBody>
      </p:sp>
      <p:sp>
        <p:nvSpPr>
          <p:cNvPr id="740" name="Google Shape;740;p73"/>
          <p:cNvSpPr/>
          <p:nvPr/>
        </p:nvSpPr>
        <p:spPr>
          <a:xfrm>
            <a:off x="5776225" y="2803075"/>
            <a:ext cx="1410900" cy="4002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L’échange de clé Diffie-Hellman (DH)</a:t>
            </a:r>
            <a:endParaRPr/>
          </a:p>
        </p:txBody>
      </p:sp>
      <p:pic>
        <p:nvPicPr>
          <p:cNvPr id="746" name="Google Shape;746;p74"/>
          <p:cNvPicPr preferRelativeResize="0"/>
          <p:nvPr/>
        </p:nvPicPr>
        <p:blipFill>
          <a:blip r:embed="rId3">
            <a:alphaModFix/>
          </a:blip>
          <a:stretch>
            <a:fillRect/>
          </a:stretch>
        </p:blipFill>
        <p:spPr>
          <a:xfrm>
            <a:off x="1896325" y="1090000"/>
            <a:ext cx="5351348" cy="3826325"/>
          </a:xfrm>
          <a:prstGeom prst="rect">
            <a:avLst/>
          </a:prstGeom>
          <a:noFill/>
          <a:ln>
            <a:noFill/>
          </a:ln>
        </p:spPr>
      </p:pic>
      <p:sp>
        <p:nvSpPr>
          <p:cNvPr id="747" name="Google Shape;747;p74"/>
          <p:cNvSpPr/>
          <p:nvPr/>
        </p:nvSpPr>
        <p:spPr>
          <a:xfrm>
            <a:off x="1951325" y="3293425"/>
            <a:ext cx="1410900" cy="4002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8" name="Google Shape;748;p74"/>
          <p:cNvSpPr txBox="1"/>
          <p:nvPr/>
        </p:nvSpPr>
        <p:spPr>
          <a:xfrm>
            <a:off x="280200" y="1841250"/>
            <a:ext cx="1410900" cy="9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Alice et Bob calculent respectivement Ay et By</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749" name="Google Shape;749;p74"/>
          <p:cNvSpPr/>
          <p:nvPr/>
        </p:nvSpPr>
        <p:spPr>
          <a:xfrm>
            <a:off x="5766225" y="3293425"/>
            <a:ext cx="1410900" cy="4002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0" name="Google Shape;750;p74"/>
          <p:cNvSpPr txBox="1"/>
          <p:nvPr/>
        </p:nvSpPr>
        <p:spPr>
          <a:xfrm>
            <a:off x="540225" y="3242213"/>
            <a:ext cx="9774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Ay = g     [p]</a:t>
            </a:r>
            <a:endParaRPr sz="1300">
              <a:solidFill>
                <a:schemeClr val="lt1"/>
              </a:solidFill>
              <a:latin typeface="Lato"/>
              <a:ea typeface="Lato"/>
              <a:cs typeface="Lato"/>
              <a:sym typeface="Lato"/>
            </a:endParaRPr>
          </a:p>
        </p:txBody>
      </p:sp>
      <p:sp>
        <p:nvSpPr>
          <p:cNvPr id="751" name="Google Shape;751;p74"/>
          <p:cNvSpPr txBox="1"/>
          <p:nvPr/>
        </p:nvSpPr>
        <p:spPr>
          <a:xfrm>
            <a:off x="970498" y="3202185"/>
            <a:ext cx="72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solidFill>
                  <a:schemeClr val="lt1"/>
                </a:solidFill>
                <a:latin typeface="Lato"/>
                <a:ea typeface="Lato"/>
                <a:cs typeface="Lato"/>
                <a:sym typeface="Lato"/>
              </a:rPr>
              <a:t>Ax</a:t>
            </a:r>
            <a:endParaRPr sz="900">
              <a:solidFill>
                <a:schemeClr val="lt1"/>
              </a:solidFill>
              <a:latin typeface="Lato"/>
              <a:ea typeface="Lato"/>
              <a:cs typeface="Lato"/>
              <a:sym typeface="Lato"/>
            </a:endParaRPr>
          </a:p>
        </p:txBody>
      </p:sp>
      <p:sp>
        <p:nvSpPr>
          <p:cNvPr id="752" name="Google Shape;752;p74"/>
          <p:cNvSpPr txBox="1"/>
          <p:nvPr/>
        </p:nvSpPr>
        <p:spPr>
          <a:xfrm>
            <a:off x="7317300" y="3262238"/>
            <a:ext cx="9774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By = g     [p]</a:t>
            </a:r>
            <a:endParaRPr sz="1300">
              <a:solidFill>
                <a:schemeClr val="lt1"/>
              </a:solidFill>
              <a:latin typeface="Lato"/>
              <a:ea typeface="Lato"/>
              <a:cs typeface="Lato"/>
              <a:sym typeface="Lato"/>
            </a:endParaRPr>
          </a:p>
        </p:txBody>
      </p:sp>
      <p:sp>
        <p:nvSpPr>
          <p:cNvPr id="753" name="Google Shape;753;p74"/>
          <p:cNvSpPr txBox="1"/>
          <p:nvPr/>
        </p:nvSpPr>
        <p:spPr>
          <a:xfrm>
            <a:off x="7747573" y="3222210"/>
            <a:ext cx="72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solidFill>
                  <a:schemeClr val="lt1"/>
                </a:solidFill>
                <a:latin typeface="Lato"/>
                <a:ea typeface="Lato"/>
                <a:cs typeface="Lato"/>
                <a:sym typeface="Lato"/>
              </a:rPr>
              <a:t>Bx</a:t>
            </a:r>
            <a:endParaRPr sz="900">
              <a:solidFill>
                <a:schemeClr val="lt1"/>
              </a:solidFill>
              <a:latin typeface="Lato"/>
              <a:ea typeface="Lato"/>
              <a:cs typeface="Lato"/>
              <a:sym typeface="Lato"/>
            </a:endParaRPr>
          </a:p>
        </p:txBody>
      </p:sp>
      <p:sp>
        <p:nvSpPr>
          <p:cNvPr id="754" name="Google Shape;754;p74"/>
          <p:cNvSpPr txBox="1"/>
          <p:nvPr/>
        </p:nvSpPr>
        <p:spPr>
          <a:xfrm>
            <a:off x="540225" y="3552350"/>
            <a:ext cx="11508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Ay = 4     %37</a:t>
            </a:r>
            <a:endParaRPr sz="1300">
              <a:solidFill>
                <a:schemeClr val="lt1"/>
              </a:solidFill>
              <a:latin typeface="Lato"/>
              <a:ea typeface="Lato"/>
              <a:cs typeface="Lato"/>
              <a:sym typeface="Lato"/>
            </a:endParaRPr>
          </a:p>
        </p:txBody>
      </p:sp>
      <p:sp>
        <p:nvSpPr>
          <p:cNvPr id="755" name="Google Shape;755;p74"/>
          <p:cNvSpPr txBox="1"/>
          <p:nvPr/>
        </p:nvSpPr>
        <p:spPr>
          <a:xfrm>
            <a:off x="990511" y="3512310"/>
            <a:ext cx="72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solidFill>
                  <a:schemeClr val="lt1"/>
                </a:solidFill>
                <a:latin typeface="Lato"/>
                <a:ea typeface="Lato"/>
                <a:cs typeface="Lato"/>
                <a:sym typeface="Lato"/>
              </a:rPr>
              <a:t>15</a:t>
            </a:r>
            <a:endParaRPr sz="900">
              <a:solidFill>
                <a:schemeClr val="lt1"/>
              </a:solidFill>
              <a:latin typeface="Lato"/>
              <a:ea typeface="Lato"/>
              <a:cs typeface="Lato"/>
              <a:sym typeface="Lato"/>
            </a:endParaRPr>
          </a:p>
        </p:txBody>
      </p:sp>
      <p:sp>
        <p:nvSpPr>
          <p:cNvPr id="756" name="Google Shape;756;p74"/>
          <p:cNvSpPr txBox="1"/>
          <p:nvPr/>
        </p:nvSpPr>
        <p:spPr>
          <a:xfrm>
            <a:off x="7317300" y="3572375"/>
            <a:ext cx="11508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Ay = 4     %37</a:t>
            </a:r>
            <a:endParaRPr sz="1300">
              <a:solidFill>
                <a:schemeClr val="lt1"/>
              </a:solidFill>
              <a:latin typeface="Lato"/>
              <a:ea typeface="Lato"/>
              <a:cs typeface="Lato"/>
              <a:sym typeface="Lato"/>
            </a:endParaRPr>
          </a:p>
        </p:txBody>
      </p:sp>
      <p:sp>
        <p:nvSpPr>
          <p:cNvPr id="757" name="Google Shape;757;p74"/>
          <p:cNvSpPr txBox="1"/>
          <p:nvPr/>
        </p:nvSpPr>
        <p:spPr>
          <a:xfrm>
            <a:off x="7767586" y="3532335"/>
            <a:ext cx="72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solidFill>
                  <a:schemeClr val="lt1"/>
                </a:solidFill>
                <a:latin typeface="Lato"/>
                <a:ea typeface="Lato"/>
                <a:cs typeface="Lato"/>
                <a:sym typeface="Lato"/>
              </a:rPr>
              <a:t>23</a:t>
            </a:r>
            <a:endParaRPr sz="900">
              <a:solidFill>
                <a:schemeClr val="lt1"/>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L’échange de clé Diffie-Hellman (DH)</a:t>
            </a:r>
            <a:endParaRPr/>
          </a:p>
        </p:txBody>
      </p:sp>
      <p:pic>
        <p:nvPicPr>
          <p:cNvPr id="763" name="Google Shape;763;p75"/>
          <p:cNvPicPr preferRelativeResize="0"/>
          <p:nvPr/>
        </p:nvPicPr>
        <p:blipFill>
          <a:blip r:embed="rId3">
            <a:alphaModFix/>
          </a:blip>
          <a:stretch>
            <a:fillRect/>
          </a:stretch>
        </p:blipFill>
        <p:spPr>
          <a:xfrm>
            <a:off x="1896325" y="1090000"/>
            <a:ext cx="5351348" cy="3826325"/>
          </a:xfrm>
          <a:prstGeom prst="rect">
            <a:avLst/>
          </a:prstGeom>
          <a:noFill/>
          <a:ln>
            <a:noFill/>
          </a:ln>
        </p:spPr>
      </p:pic>
      <p:sp>
        <p:nvSpPr>
          <p:cNvPr id="764" name="Google Shape;764;p75"/>
          <p:cNvSpPr/>
          <p:nvPr/>
        </p:nvSpPr>
        <p:spPr>
          <a:xfrm>
            <a:off x="3552425" y="3363450"/>
            <a:ext cx="1931400" cy="8493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5" name="Google Shape;765;p75"/>
          <p:cNvSpPr txBox="1"/>
          <p:nvPr/>
        </p:nvSpPr>
        <p:spPr>
          <a:xfrm>
            <a:off x="280200" y="3262225"/>
            <a:ext cx="1410900" cy="13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Alice envoie son résultat Ay</a:t>
            </a:r>
            <a:endParaRPr sz="1300">
              <a:solidFill>
                <a:schemeClr val="lt1"/>
              </a:solidFill>
              <a:latin typeface="Lato"/>
              <a:ea typeface="Lato"/>
              <a:cs typeface="Lato"/>
              <a:sym typeface="Lato"/>
            </a:endParaRPr>
          </a:p>
        </p:txBody>
      </p:sp>
      <p:sp>
        <p:nvSpPr>
          <p:cNvPr id="766" name="Google Shape;766;p75"/>
          <p:cNvSpPr txBox="1"/>
          <p:nvPr/>
        </p:nvSpPr>
        <p:spPr>
          <a:xfrm>
            <a:off x="7452900" y="3262225"/>
            <a:ext cx="1410900" cy="13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Bob envoie son résultat By</a:t>
            </a:r>
            <a:endParaRPr sz="1300">
              <a:solidFill>
                <a:schemeClr val="lt1"/>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L’échange de clé Diffie-Hellman (DH)</a:t>
            </a:r>
            <a:endParaRPr/>
          </a:p>
        </p:txBody>
      </p:sp>
      <p:pic>
        <p:nvPicPr>
          <p:cNvPr id="772" name="Google Shape;772;p76"/>
          <p:cNvPicPr preferRelativeResize="0"/>
          <p:nvPr/>
        </p:nvPicPr>
        <p:blipFill>
          <a:blip r:embed="rId3">
            <a:alphaModFix/>
          </a:blip>
          <a:stretch>
            <a:fillRect/>
          </a:stretch>
        </p:blipFill>
        <p:spPr>
          <a:xfrm>
            <a:off x="1896325" y="1090000"/>
            <a:ext cx="5351348" cy="3826325"/>
          </a:xfrm>
          <a:prstGeom prst="rect">
            <a:avLst/>
          </a:prstGeom>
          <a:noFill/>
          <a:ln>
            <a:noFill/>
          </a:ln>
        </p:spPr>
      </p:pic>
      <p:sp>
        <p:nvSpPr>
          <p:cNvPr id="773" name="Google Shape;773;p76"/>
          <p:cNvSpPr/>
          <p:nvPr/>
        </p:nvSpPr>
        <p:spPr>
          <a:xfrm>
            <a:off x="1941325" y="3940675"/>
            <a:ext cx="1311000" cy="8493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4" name="Google Shape;774;p76"/>
          <p:cNvSpPr txBox="1"/>
          <p:nvPr/>
        </p:nvSpPr>
        <p:spPr>
          <a:xfrm>
            <a:off x="410175" y="1731200"/>
            <a:ext cx="14109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Alice calcule s</a:t>
            </a:r>
            <a:endParaRPr sz="1300">
              <a:solidFill>
                <a:schemeClr val="lt1"/>
              </a:solidFill>
              <a:latin typeface="Lato"/>
              <a:ea typeface="Lato"/>
              <a:cs typeface="Lato"/>
              <a:sym typeface="Lato"/>
            </a:endParaRPr>
          </a:p>
        </p:txBody>
      </p:sp>
      <p:sp>
        <p:nvSpPr>
          <p:cNvPr id="775" name="Google Shape;775;p76"/>
          <p:cNvSpPr txBox="1"/>
          <p:nvPr/>
        </p:nvSpPr>
        <p:spPr>
          <a:xfrm>
            <a:off x="387825" y="3857150"/>
            <a:ext cx="11508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s = By      %p</a:t>
            </a:r>
            <a:endParaRPr sz="1300">
              <a:solidFill>
                <a:schemeClr val="lt1"/>
              </a:solidFill>
              <a:latin typeface="Lato"/>
              <a:ea typeface="Lato"/>
              <a:cs typeface="Lato"/>
              <a:sym typeface="Lato"/>
            </a:endParaRPr>
          </a:p>
        </p:txBody>
      </p:sp>
      <p:sp>
        <p:nvSpPr>
          <p:cNvPr id="776" name="Google Shape;776;p76"/>
          <p:cNvSpPr txBox="1"/>
          <p:nvPr/>
        </p:nvSpPr>
        <p:spPr>
          <a:xfrm>
            <a:off x="838111" y="3817110"/>
            <a:ext cx="72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solidFill>
                  <a:schemeClr val="lt1"/>
                </a:solidFill>
                <a:latin typeface="Lato"/>
                <a:ea typeface="Lato"/>
                <a:cs typeface="Lato"/>
                <a:sym typeface="Lato"/>
              </a:rPr>
              <a:t>Ax</a:t>
            </a:r>
            <a:endParaRPr sz="900">
              <a:solidFill>
                <a:schemeClr val="lt1"/>
              </a:solidFill>
              <a:latin typeface="Lato"/>
              <a:ea typeface="Lato"/>
              <a:cs typeface="Lato"/>
              <a:sym typeface="Lato"/>
            </a:endParaRPr>
          </a:p>
        </p:txBody>
      </p:sp>
      <p:sp>
        <p:nvSpPr>
          <p:cNvPr id="777" name="Google Shape;777;p76"/>
          <p:cNvSpPr txBox="1"/>
          <p:nvPr/>
        </p:nvSpPr>
        <p:spPr>
          <a:xfrm>
            <a:off x="7452900" y="1673450"/>
            <a:ext cx="14109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Bob calcule s</a:t>
            </a:r>
            <a:endParaRPr sz="1300">
              <a:solidFill>
                <a:schemeClr val="lt1"/>
              </a:solidFill>
              <a:latin typeface="Lato"/>
              <a:ea typeface="Lato"/>
              <a:cs typeface="Lato"/>
              <a:sym typeface="Lato"/>
            </a:endParaRPr>
          </a:p>
        </p:txBody>
      </p:sp>
      <p:sp>
        <p:nvSpPr>
          <p:cNvPr id="778" name="Google Shape;778;p76"/>
          <p:cNvSpPr txBox="1"/>
          <p:nvPr/>
        </p:nvSpPr>
        <p:spPr>
          <a:xfrm>
            <a:off x="7497625" y="3877175"/>
            <a:ext cx="11508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s = Ay      %p</a:t>
            </a:r>
            <a:endParaRPr sz="1300">
              <a:solidFill>
                <a:schemeClr val="lt1"/>
              </a:solidFill>
              <a:latin typeface="Lato"/>
              <a:ea typeface="Lato"/>
              <a:cs typeface="Lato"/>
              <a:sym typeface="Lato"/>
            </a:endParaRPr>
          </a:p>
        </p:txBody>
      </p:sp>
      <p:sp>
        <p:nvSpPr>
          <p:cNvPr id="779" name="Google Shape;779;p76"/>
          <p:cNvSpPr txBox="1"/>
          <p:nvPr/>
        </p:nvSpPr>
        <p:spPr>
          <a:xfrm>
            <a:off x="7947911" y="3837135"/>
            <a:ext cx="72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solidFill>
                  <a:schemeClr val="lt1"/>
                </a:solidFill>
                <a:latin typeface="Lato"/>
                <a:ea typeface="Lato"/>
                <a:cs typeface="Lato"/>
                <a:sym typeface="Lato"/>
              </a:rPr>
              <a:t>Bx</a:t>
            </a:r>
            <a:endParaRPr sz="900">
              <a:solidFill>
                <a:schemeClr val="lt1"/>
              </a:solidFill>
              <a:latin typeface="Lato"/>
              <a:ea typeface="Lato"/>
              <a:cs typeface="Lato"/>
              <a:sym typeface="Lato"/>
            </a:endParaRPr>
          </a:p>
        </p:txBody>
      </p:sp>
      <p:sp>
        <p:nvSpPr>
          <p:cNvPr id="780" name="Google Shape;780;p76"/>
          <p:cNvSpPr txBox="1"/>
          <p:nvPr/>
        </p:nvSpPr>
        <p:spPr>
          <a:xfrm>
            <a:off x="417784" y="4159650"/>
            <a:ext cx="11508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s = 25      % 37</a:t>
            </a:r>
            <a:endParaRPr sz="1300">
              <a:solidFill>
                <a:schemeClr val="lt1"/>
              </a:solidFill>
              <a:latin typeface="Lato"/>
              <a:ea typeface="Lato"/>
              <a:cs typeface="Lato"/>
              <a:sym typeface="Lato"/>
            </a:endParaRPr>
          </a:p>
        </p:txBody>
      </p:sp>
      <p:sp>
        <p:nvSpPr>
          <p:cNvPr id="781" name="Google Shape;781;p76"/>
          <p:cNvSpPr txBox="1"/>
          <p:nvPr/>
        </p:nvSpPr>
        <p:spPr>
          <a:xfrm>
            <a:off x="868070" y="4119610"/>
            <a:ext cx="72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solidFill>
                  <a:schemeClr val="lt1"/>
                </a:solidFill>
                <a:latin typeface="Lato"/>
                <a:ea typeface="Lato"/>
                <a:cs typeface="Lato"/>
                <a:sym typeface="Lato"/>
              </a:rPr>
              <a:t>15</a:t>
            </a:r>
            <a:endParaRPr sz="900">
              <a:solidFill>
                <a:schemeClr val="lt1"/>
              </a:solidFill>
              <a:latin typeface="Lato"/>
              <a:ea typeface="Lato"/>
              <a:cs typeface="Lato"/>
              <a:sym typeface="Lato"/>
            </a:endParaRPr>
          </a:p>
        </p:txBody>
      </p:sp>
      <p:sp>
        <p:nvSpPr>
          <p:cNvPr id="782" name="Google Shape;782;p76"/>
          <p:cNvSpPr txBox="1"/>
          <p:nvPr/>
        </p:nvSpPr>
        <p:spPr>
          <a:xfrm>
            <a:off x="7497564" y="4119634"/>
            <a:ext cx="11508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s = 11      % 37</a:t>
            </a:r>
            <a:endParaRPr sz="1300">
              <a:solidFill>
                <a:schemeClr val="lt1"/>
              </a:solidFill>
              <a:latin typeface="Lato"/>
              <a:ea typeface="Lato"/>
              <a:cs typeface="Lato"/>
              <a:sym typeface="Lato"/>
            </a:endParaRPr>
          </a:p>
        </p:txBody>
      </p:sp>
      <p:sp>
        <p:nvSpPr>
          <p:cNvPr id="783" name="Google Shape;783;p76"/>
          <p:cNvSpPr txBox="1"/>
          <p:nvPr/>
        </p:nvSpPr>
        <p:spPr>
          <a:xfrm>
            <a:off x="7947850" y="4079594"/>
            <a:ext cx="720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a:solidFill>
                  <a:schemeClr val="lt1"/>
                </a:solidFill>
                <a:latin typeface="Lato"/>
                <a:ea typeface="Lato"/>
                <a:cs typeface="Lato"/>
                <a:sym typeface="Lato"/>
              </a:rPr>
              <a:t>23</a:t>
            </a:r>
            <a:endParaRPr sz="900">
              <a:solidFill>
                <a:schemeClr val="lt1"/>
              </a:solidFill>
              <a:latin typeface="Lato"/>
              <a:ea typeface="Lato"/>
              <a:cs typeface="Lato"/>
              <a:sym typeface="Lato"/>
            </a:endParaRPr>
          </a:p>
        </p:txBody>
      </p:sp>
      <p:sp>
        <p:nvSpPr>
          <p:cNvPr id="784" name="Google Shape;784;p76"/>
          <p:cNvSpPr/>
          <p:nvPr/>
        </p:nvSpPr>
        <p:spPr>
          <a:xfrm>
            <a:off x="5736200" y="3980700"/>
            <a:ext cx="1311000" cy="8493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L’échange de clé Diffie-Hellman (DH)</a:t>
            </a:r>
            <a:endParaRPr/>
          </a:p>
        </p:txBody>
      </p:sp>
      <p:pic>
        <p:nvPicPr>
          <p:cNvPr id="790" name="Google Shape;790;p77"/>
          <p:cNvPicPr preferRelativeResize="0"/>
          <p:nvPr/>
        </p:nvPicPr>
        <p:blipFill>
          <a:blip r:embed="rId3">
            <a:alphaModFix/>
          </a:blip>
          <a:stretch>
            <a:fillRect/>
          </a:stretch>
        </p:blipFill>
        <p:spPr>
          <a:xfrm>
            <a:off x="1896325" y="1090000"/>
            <a:ext cx="5351348" cy="3826325"/>
          </a:xfrm>
          <a:prstGeom prst="rect">
            <a:avLst/>
          </a:prstGeom>
          <a:noFill/>
          <a:ln>
            <a:noFill/>
          </a:ln>
        </p:spPr>
      </p:pic>
      <p:sp>
        <p:nvSpPr>
          <p:cNvPr id="791" name="Google Shape;791;p77"/>
          <p:cNvSpPr txBox="1"/>
          <p:nvPr/>
        </p:nvSpPr>
        <p:spPr>
          <a:xfrm>
            <a:off x="388100" y="1653425"/>
            <a:ext cx="1410900" cy="21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Eve a pu intercepter p,g, Ay et By mais ne possède ni Ax ni Bx</a:t>
            </a:r>
            <a:endParaRPr sz="1300">
              <a:solidFill>
                <a:schemeClr val="lt1"/>
              </a:solidFill>
              <a:latin typeface="Lato"/>
              <a:ea typeface="Lato"/>
              <a:cs typeface="Lato"/>
              <a:sym typeface="Lato"/>
            </a:endParaRPr>
          </a:p>
        </p:txBody>
      </p:sp>
      <p:sp>
        <p:nvSpPr>
          <p:cNvPr id="792" name="Google Shape;792;p77"/>
          <p:cNvSpPr/>
          <p:nvPr/>
        </p:nvSpPr>
        <p:spPr>
          <a:xfrm>
            <a:off x="3584750" y="1148775"/>
            <a:ext cx="1889100" cy="36846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D’autres méthodes d’échange</a:t>
            </a:r>
            <a:endParaRPr/>
          </a:p>
        </p:txBody>
      </p:sp>
      <p:sp>
        <p:nvSpPr>
          <p:cNvPr id="798" name="Google Shape;798;p78"/>
          <p:cNvSpPr/>
          <p:nvPr/>
        </p:nvSpPr>
        <p:spPr>
          <a:xfrm>
            <a:off x="1100750" y="1511000"/>
            <a:ext cx="2742000" cy="67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Echange de clés Elliptic Curve Diffie-Hellman (ECDH)</a:t>
            </a:r>
            <a:endParaRPr b="1">
              <a:latin typeface="Lato"/>
              <a:ea typeface="Lato"/>
              <a:cs typeface="Lato"/>
              <a:sym typeface="Lato"/>
            </a:endParaRPr>
          </a:p>
        </p:txBody>
      </p:sp>
      <p:sp>
        <p:nvSpPr>
          <p:cNvPr id="799" name="Google Shape;799;p78"/>
          <p:cNvSpPr/>
          <p:nvPr/>
        </p:nvSpPr>
        <p:spPr>
          <a:xfrm>
            <a:off x="5405950" y="1511000"/>
            <a:ext cx="2742000" cy="67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Echange de clés Station-to-Station (STS)</a:t>
            </a:r>
            <a:endParaRPr b="1">
              <a:latin typeface="Lato"/>
              <a:ea typeface="Lato"/>
              <a:cs typeface="Lato"/>
              <a:sym typeface="Lato"/>
            </a:endParaRPr>
          </a:p>
        </p:txBody>
      </p:sp>
      <p:sp>
        <p:nvSpPr>
          <p:cNvPr id="800" name="Google Shape;800;p78"/>
          <p:cNvSpPr/>
          <p:nvPr/>
        </p:nvSpPr>
        <p:spPr>
          <a:xfrm>
            <a:off x="1100750" y="2384650"/>
            <a:ext cx="2742000" cy="15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Similaire à DH, mais utilise des courbes elliptiques au lieu de l’arithmétique modulaire.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Plus efficace en termes de performances avec un niveau de sécurité équivalent</a:t>
            </a:r>
            <a:endParaRPr>
              <a:latin typeface="Lato"/>
              <a:ea typeface="Lato"/>
              <a:cs typeface="Lato"/>
              <a:sym typeface="Lato"/>
            </a:endParaRPr>
          </a:p>
        </p:txBody>
      </p:sp>
      <p:sp>
        <p:nvSpPr>
          <p:cNvPr id="801" name="Google Shape;801;p78"/>
          <p:cNvSpPr/>
          <p:nvPr/>
        </p:nvSpPr>
        <p:spPr>
          <a:xfrm>
            <a:off x="5405950" y="2384650"/>
            <a:ext cx="2742000" cy="15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Combine les principes de DH avec des signatures numériques pour assurer l’authenticité des clés échangées.</a:t>
            </a:r>
            <a:endParaRPr>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D’autres méthodes d’échange</a:t>
            </a:r>
            <a:endParaRPr/>
          </a:p>
        </p:txBody>
      </p:sp>
      <p:sp>
        <p:nvSpPr>
          <p:cNvPr id="807" name="Google Shape;807;p79"/>
          <p:cNvSpPr/>
          <p:nvPr/>
        </p:nvSpPr>
        <p:spPr>
          <a:xfrm>
            <a:off x="1100750" y="1511000"/>
            <a:ext cx="2742000" cy="67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PAKE (Password Authenticated Key Exchange)</a:t>
            </a:r>
            <a:endParaRPr b="1">
              <a:latin typeface="Lato"/>
              <a:ea typeface="Lato"/>
              <a:cs typeface="Lato"/>
              <a:sym typeface="Lato"/>
            </a:endParaRPr>
          </a:p>
        </p:txBody>
      </p:sp>
      <p:sp>
        <p:nvSpPr>
          <p:cNvPr id="808" name="Google Shape;808;p79"/>
          <p:cNvSpPr/>
          <p:nvPr/>
        </p:nvSpPr>
        <p:spPr>
          <a:xfrm>
            <a:off x="5405950" y="1511000"/>
            <a:ext cx="2742000" cy="67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IKE ( Internet Key Exchange)</a:t>
            </a:r>
            <a:endParaRPr b="1">
              <a:latin typeface="Lato"/>
              <a:ea typeface="Lato"/>
              <a:cs typeface="Lato"/>
              <a:sym typeface="Lato"/>
            </a:endParaRPr>
          </a:p>
        </p:txBody>
      </p:sp>
      <p:sp>
        <p:nvSpPr>
          <p:cNvPr id="809" name="Google Shape;809;p79"/>
          <p:cNvSpPr/>
          <p:nvPr/>
        </p:nvSpPr>
        <p:spPr>
          <a:xfrm>
            <a:off x="1100750" y="2384650"/>
            <a:ext cx="2742000" cy="173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Permet à deux parties de dériver une clé secrète commune basée sur des mots de passe partagés</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Réduit le risque de compromission en utilisant les mdp comme base</a:t>
            </a:r>
            <a:endParaRPr>
              <a:latin typeface="Lato"/>
              <a:ea typeface="Lato"/>
              <a:cs typeface="Lato"/>
              <a:sym typeface="Lato"/>
            </a:endParaRPr>
          </a:p>
        </p:txBody>
      </p:sp>
      <p:sp>
        <p:nvSpPr>
          <p:cNvPr id="810" name="Google Shape;810;p79"/>
          <p:cNvSpPr/>
          <p:nvPr/>
        </p:nvSpPr>
        <p:spPr>
          <a:xfrm>
            <a:off x="5405950" y="2384650"/>
            <a:ext cx="2742000" cy="15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Utilisé dans les VPN pour établir des clés de session sécurisées.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Utilise les méthodes comme DH pour négocier et échanger des clés.</a:t>
            </a:r>
            <a:endParaRPr>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SSL/TLS (Secure Sockets Layer/Transport Layer Security) :</a:t>
            </a:r>
            <a:endParaRPr/>
          </a:p>
        </p:txBody>
      </p:sp>
      <p:sp>
        <p:nvSpPr>
          <p:cNvPr id="816" name="Google Shape;816;p8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Utilisé pour sécuriser les communications sur Internet, SSL a été remplacé par TLS. Ces protocoles utilisent des clés symétriques pour chiffrer les données échangées entre un client et un serveur web. La négociation des clés symétriques se fait souvent à l'aide d'un échange de clés publiques, suivi de l'établissement d'une clé de session symétrique pour une communication plus efficace.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IPsec (Internet Protocol Security) :</a:t>
            </a:r>
            <a:endParaRPr/>
          </a:p>
        </p:txBody>
      </p:sp>
      <p:sp>
        <p:nvSpPr>
          <p:cNvPr id="822" name="Google Shape;822;p8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IPsec est un ensemble de protocoles utilisé pour sécuriser les communications au niveau du réseau. Il peut être utilisé en mode de transport pour sécuriser les communications point à point ou en mode tunnel pour sécuriser le trafic entre réseaux. IPsec utilise des algorithmes de chiffrement symétrique pour protéger les données transitant sur le réseau.</a:t>
            </a:r>
            <a:endParaRPr/>
          </a:p>
          <a:p>
            <a:pPr indent="0" lvl="0" marL="0" rtl="0" algn="ctr">
              <a:spcBef>
                <a:spcPts val="1200"/>
              </a:spcBef>
              <a:spcAft>
                <a:spcPts val="1200"/>
              </a:spcAft>
              <a:buNone/>
            </a:pPr>
            <a:r>
              <a:rPr lang="fr" u="sng">
                <a:solidFill>
                  <a:schemeClr val="hlink"/>
                </a:solidFill>
                <a:hlinkClick r:id="rId3"/>
              </a:rPr>
              <a:t>https://aws.amazon.com/fr/what-is/ipsec/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Politique de mots de passe</a:t>
            </a:r>
            <a:endParaRPr/>
          </a:p>
        </p:txBody>
      </p:sp>
      <p:sp>
        <p:nvSpPr>
          <p:cNvPr id="200" name="Google Shape;200;p19"/>
          <p:cNvSpPr txBox="1"/>
          <p:nvPr>
            <p:ph idx="1" type="body"/>
          </p:nvPr>
        </p:nvSpPr>
        <p:spPr>
          <a:xfrm>
            <a:off x="1297500" y="1237325"/>
            <a:ext cx="3786000" cy="1494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Fixer les normes pour la création et la gestion des mots de passe, y compris la complexité, la fréquence de changement et les méthodes de stockage sécurisées.</a:t>
            </a:r>
            <a:endParaRPr/>
          </a:p>
        </p:txBody>
      </p:sp>
      <p:pic>
        <p:nvPicPr>
          <p:cNvPr id="201" name="Google Shape;201;p19"/>
          <p:cNvPicPr preferRelativeResize="0"/>
          <p:nvPr/>
        </p:nvPicPr>
        <p:blipFill>
          <a:blip r:embed="rId3">
            <a:alphaModFix/>
          </a:blip>
          <a:stretch>
            <a:fillRect/>
          </a:stretch>
        </p:blipFill>
        <p:spPr>
          <a:xfrm>
            <a:off x="5569061" y="283525"/>
            <a:ext cx="3554925" cy="4739900"/>
          </a:xfrm>
          <a:prstGeom prst="rect">
            <a:avLst/>
          </a:prstGeom>
          <a:noFill/>
          <a:ln>
            <a:noFill/>
          </a:ln>
        </p:spPr>
      </p:pic>
      <p:pic>
        <p:nvPicPr>
          <p:cNvPr id="202" name="Google Shape;202;p19"/>
          <p:cNvPicPr preferRelativeResize="0"/>
          <p:nvPr/>
        </p:nvPicPr>
        <p:blipFill>
          <a:blip r:embed="rId4">
            <a:alphaModFix/>
          </a:blip>
          <a:stretch>
            <a:fillRect/>
          </a:stretch>
        </p:blipFill>
        <p:spPr>
          <a:xfrm>
            <a:off x="410275" y="2297875"/>
            <a:ext cx="4944025" cy="2535400"/>
          </a:xfrm>
          <a:prstGeom prst="rect">
            <a:avLst/>
          </a:prstGeom>
          <a:noFill/>
          <a:ln>
            <a:noFill/>
          </a:ln>
        </p:spPr>
      </p:pic>
      <p:sp>
        <p:nvSpPr>
          <p:cNvPr id="203" name="Google Shape;203;p19"/>
          <p:cNvSpPr txBox="1"/>
          <p:nvPr/>
        </p:nvSpPr>
        <p:spPr>
          <a:xfrm>
            <a:off x="410275" y="4803264"/>
            <a:ext cx="50133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900" u="sng">
                <a:solidFill>
                  <a:schemeClr val="hlink"/>
                </a:solidFill>
                <a:latin typeface="Lato"/>
                <a:ea typeface="Lato"/>
                <a:cs typeface="Lato"/>
                <a:sym typeface="Lato"/>
                <a:hlinkClick r:id="rId5"/>
              </a:rPr>
              <a:t>https://www.cnil.fr/fr/mots-de-passe-une-nouvelle-recommandation-pour-maitriser-sa-securite</a:t>
            </a:r>
            <a:endParaRPr sz="900">
              <a:solidFill>
                <a:schemeClr val="lt1"/>
              </a:solidFill>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SSH (Secure Shell) :</a:t>
            </a:r>
            <a:endParaRPr/>
          </a:p>
        </p:txBody>
      </p:sp>
      <p:sp>
        <p:nvSpPr>
          <p:cNvPr id="828" name="Google Shape;828;p8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SSH est un protocole utilisé pour l'accès sécurisé à distance à des serveurs. Il utilise des chiffrements symétriques et asymétriques pour chiffrer les données de manière sécurisée, et les clés sont souvent échangées à l'aide d'une infrastructure à clé publique (combinant également des éléments de chiffrement asymétrique).</a:t>
            </a:r>
            <a:endParaRPr/>
          </a:p>
          <a:p>
            <a:pPr indent="0" lvl="0" marL="0" rtl="0" algn="just">
              <a:spcBef>
                <a:spcPts val="1200"/>
              </a:spcBef>
              <a:spcAft>
                <a:spcPts val="0"/>
              </a:spcAft>
              <a:buNone/>
            </a:pPr>
            <a:r>
              <a:t/>
            </a:r>
            <a:endParaRPr/>
          </a:p>
          <a:p>
            <a:pPr indent="0" lvl="0" marL="0" rtl="0" algn="ctr">
              <a:spcBef>
                <a:spcPts val="1200"/>
              </a:spcBef>
              <a:spcAft>
                <a:spcPts val="1200"/>
              </a:spcAft>
              <a:buNone/>
            </a:pPr>
            <a:r>
              <a:rPr lang="fr" u="sng">
                <a:solidFill>
                  <a:schemeClr val="hlink"/>
                </a:solidFill>
                <a:hlinkClick r:id="rId3"/>
              </a:rPr>
              <a:t>https://www.adikts.io/mieux-comprendre-ssh-et-lauthentification-par-cles/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PGP (Pretty Good Privacy) / GPG (GNU Privacy Guard) :</a:t>
            </a:r>
            <a:endParaRPr/>
          </a:p>
        </p:txBody>
      </p:sp>
      <p:sp>
        <p:nvSpPr>
          <p:cNvPr id="834" name="Google Shape;834;p8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Ces protocoles sont utilisés pour le chiffrement du courrier électronique et la signature numérique. Ils utilisent généralement un chiffrement hybride, combinant le chiffrement asymétrique (pour échanger des clés) avec le chiffrement symétrique (pour chiffrer le contenu du message).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Allez voir ceci sur Youtube</a:t>
            </a:r>
            <a:endParaRPr/>
          </a:p>
        </p:txBody>
      </p:sp>
      <p:pic>
        <p:nvPicPr>
          <p:cNvPr id="840" name="Google Shape;840;p84"/>
          <p:cNvPicPr preferRelativeResize="0"/>
          <p:nvPr/>
        </p:nvPicPr>
        <p:blipFill>
          <a:blip r:embed="rId3">
            <a:alphaModFix/>
          </a:blip>
          <a:stretch>
            <a:fillRect/>
          </a:stretch>
        </p:blipFill>
        <p:spPr>
          <a:xfrm>
            <a:off x="3121500" y="1307850"/>
            <a:ext cx="3390900" cy="1866900"/>
          </a:xfrm>
          <a:prstGeom prst="rect">
            <a:avLst/>
          </a:prstGeom>
          <a:noFill/>
          <a:ln>
            <a:noFill/>
          </a:ln>
        </p:spPr>
      </p:pic>
      <p:sp>
        <p:nvSpPr>
          <p:cNvPr id="841" name="Google Shape;841;p84"/>
          <p:cNvSpPr txBox="1"/>
          <p:nvPr/>
        </p:nvSpPr>
        <p:spPr>
          <a:xfrm>
            <a:off x="3336000" y="3262225"/>
            <a:ext cx="2961900" cy="9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u="sng">
                <a:solidFill>
                  <a:schemeClr val="hlink"/>
                </a:solidFill>
                <a:latin typeface="Lato"/>
                <a:ea typeface="Lato"/>
                <a:cs typeface="Lato"/>
                <a:sym typeface="Lato"/>
                <a:hlinkClick r:id="rId4"/>
              </a:rPr>
              <a:t>L’histoire du plus grand mystère d’Internet</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Hardisk</a:t>
            </a:r>
            <a:endParaRPr sz="1300">
              <a:solidFill>
                <a:schemeClr val="lt1"/>
              </a:solidFill>
              <a:latin typeface="Lato"/>
              <a:ea typeface="Lato"/>
              <a:cs typeface="Lato"/>
              <a:sym typeface="Lato"/>
            </a:endParaRPr>
          </a:p>
        </p:txBody>
      </p:sp>
      <p:sp>
        <p:nvSpPr>
          <p:cNvPr id="842" name="Google Shape;842;p84"/>
          <p:cNvSpPr txBox="1"/>
          <p:nvPr/>
        </p:nvSpPr>
        <p:spPr>
          <a:xfrm rot="-2401038">
            <a:off x="7261143" y="3614777"/>
            <a:ext cx="1340863" cy="105765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Et puis abonnez vous, mettez la cloche tout ca tout ca..</a:t>
            </a:r>
            <a:endParaRPr sz="1300">
              <a:solidFill>
                <a:schemeClr val="lt1"/>
              </a:solidFill>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TP Diffie-Hellman en Python</a:t>
            </a:r>
            <a:endParaRPr/>
          </a:p>
        </p:txBody>
      </p:sp>
      <p:sp>
        <p:nvSpPr>
          <p:cNvPr id="848" name="Google Shape;848;p85"/>
          <p:cNvSpPr txBox="1"/>
          <p:nvPr>
            <p:ph idx="1" type="body"/>
          </p:nvPr>
        </p:nvSpPr>
        <p:spPr>
          <a:xfrm>
            <a:off x="1257450" y="1921300"/>
            <a:ext cx="7038900" cy="2071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TP 1 (Facile) : Chiffrement César et Vigenère </a:t>
            </a:r>
            <a:endParaRPr/>
          </a:p>
          <a:p>
            <a:pPr indent="0" lvl="0" marL="0" rtl="0" algn="ctr">
              <a:spcBef>
                <a:spcPts val="1200"/>
              </a:spcBef>
              <a:spcAft>
                <a:spcPts val="0"/>
              </a:spcAft>
              <a:buNone/>
            </a:pPr>
            <a:r>
              <a:rPr lang="fr" u="sng">
                <a:solidFill>
                  <a:schemeClr val="hlink"/>
                </a:solidFill>
                <a:hlinkClick r:id="rId3"/>
              </a:rPr>
              <a:t>https://github.com/Le-Minh-Phuc/PMSI/blob/main/TP5%20Cryptographie.pdf</a:t>
            </a:r>
            <a:endParaRPr/>
          </a:p>
          <a:p>
            <a:pPr indent="0" lvl="0" marL="0" rtl="0" algn="ctr">
              <a:spcBef>
                <a:spcPts val="1200"/>
              </a:spcBef>
              <a:spcAft>
                <a:spcPts val="0"/>
              </a:spcAft>
              <a:buNone/>
            </a:pPr>
            <a:r>
              <a:rPr lang="fr"/>
              <a:t>TP 2 (Difficile) : Codage Diffie-Hellman en Python</a:t>
            </a:r>
            <a:endParaRPr/>
          </a:p>
          <a:p>
            <a:pPr indent="0" lvl="0" marL="0" rtl="0" algn="ctr">
              <a:spcBef>
                <a:spcPts val="1200"/>
              </a:spcBef>
              <a:spcAft>
                <a:spcPts val="0"/>
              </a:spcAft>
              <a:buNone/>
            </a:pPr>
            <a:r>
              <a:rPr lang="fr" u="sng">
                <a:solidFill>
                  <a:schemeClr val="hlink"/>
                </a:solidFill>
                <a:hlinkClick r:id="rId4"/>
              </a:rPr>
              <a:t>https://github.com/Le-Minh-Phuc/PMSI/blob/main/TP6%20Diffie%20Hellman.pdf</a:t>
            </a:r>
            <a:endParaRPr/>
          </a:p>
          <a:p>
            <a:pPr indent="0" lvl="0" marL="0" rtl="0" algn="ctr">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Sécurité physique</a:t>
            </a:r>
            <a:endParaRPr/>
          </a:p>
        </p:txBody>
      </p:sp>
      <p:sp>
        <p:nvSpPr>
          <p:cNvPr id="209" name="Google Shape;209;p20"/>
          <p:cNvSpPr txBox="1"/>
          <p:nvPr>
            <p:ph idx="1" type="body"/>
          </p:nvPr>
        </p:nvSpPr>
        <p:spPr>
          <a:xfrm>
            <a:off x="1297500" y="1437700"/>
            <a:ext cx="7038900" cy="68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Mettre en place des mesures pour protéger les locaux de l'entreprise, tels que des systèmes de surveillance, des contrôles d'accès, et des politiques relatives à la gestion des visiteurs.</a:t>
            </a:r>
            <a:endParaRPr/>
          </a:p>
        </p:txBody>
      </p:sp>
      <p:pic>
        <p:nvPicPr>
          <p:cNvPr id="210" name="Google Shape;210;p20"/>
          <p:cNvPicPr preferRelativeResize="0"/>
          <p:nvPr/>
        </p:nvPicPr>
        <p:blipFill>
          <a:blip r:embed="rId3">
            <a:alphaModFix/>
          </a:blip>
          <a:stretch>
            <a:fillRect/>
          </a:stretch>
        </p:blipFill>
        <p:spPr>
          <a:xfrm>
            <a:off x="2540375" y="2251550"/>
            <a:ext cx="4063252" cy="2587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Gestion des incidents de sécurité</a:t>
            </a:r>
            <a:endParaRPr/>
          </a:p>
        </p:txBody>
      </p:sp>
      <p:sp>
        <p:nvSpPr>
          <p:cNvPr id="216" name="Google Shape;216;p21"/>
          <p:cNvSpPr txBox="1"/>
          <p:nvPr>
            <p:ph idx="1" type="body"/>
          </p:nvPr>
        </p:nvSpPr>
        <p:spPr>
          <a:xfrm>
            <a:off x="1197450" y="1257350"/>
            <a:ext cx="4006200" cy="1384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Établit des procédures pour identifier, signaler, et répondre aux incidents de sécurité, ainsi que pour la communication avec les parties prenantes internes et externes.</a:t>
            </a:r>
            <a:endParaRPr/>
          </a:p>
        </p:txBody>
      </p:sp>
      <p:pic>
        <p:nvPicPr>
          <p:cNvPr id="217" name="Google Shape;217;p21"/>
          <p:cNvPicPr preferRelativeResize="0"/>
          <p:nvPr/>
        </p:nvPicPr>
        <p:blipFill>
          <a:blip r:embed="rId3">
            <a:alphaModFix/>
          </a:blip>
          <a:stretch>
            <a:fillRect/>
          </a:stretch>
        </p:blipFill>
        <p:spPr>
          <a:xfrm>
            <a:off x="1373463" y="2889050"/>
            <a:ext cx="3654174" cy="1827075"/>
          </a:xfrm>
          <a:prstGeom prst="rect">
            <a:avLst/>
          </a:prstGeom>
          <a:noFill/>
          <a:ln>
            <a:noFill/>
          </a:ln>
        </p:spPr>
      </p:pic>
      <p:pic>
        <p:nvPicPr>
          <p:cNvPr id="218" name="Google Shape;218;p21"/>
          <p:cNvPicPr preferRelativeResize="0"/>
          <p:nvPr/>
        </p:nvPicPr>
        <p:blipFill>
          <a:blip r:embed="rId4">
            <a:alphaModFix/>
          </a:blip>
          <a:stretch>
            <a:fillRect/>
          </a:stretch>
        </p:blipFill>
        <p:spPr>
          <a:xfrm>
            <a:off x="5480400" y="1150296"/>
            <a:ext cx="3425700" cy="38016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